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71" r:id="rId2"/>
    <p:sldId id="269" r:id="rId3"/>
    <p:sldId id="272" r:id="rId4"/>
    <p:sldId id="273" r:id="rId5"/>
    <p:sldId id="274" r:id="rId6"/>
    <p:sldId id="275" r:id="rId7"/>
    <p:sldId id="276" r:id="rId8"/>
    <p:sldId id="278" r:id="rId9"/>
    <p:sldId id="279" r:id="rId10"/>
    <p:sldId id="280" r:id="rId11"/>
    <p:sldId id="266" r:id="rId12"/>
    <p:sldId id="267" r:id="rId13"/>
  </p:sldIdLst>
  <p:sldSz cx="12192000" cy="6858000"/>
  <p:notesSz cx="6858000" cy="9144000"/>
  <p:embeddedFontLst>
    <p:embeddedFont>
      <p:font typeface="Al Qabas Bold" panose="020B0604020202020204" charset="-78"/>
      <p:bold r:id="rId14"/>
    </p:embeddedFont>
    <p:embeddedFont>
      <p:font typeface="Al Qabas Light" panose="020B0604020202020204" charset="-78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34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0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0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막힌 원호 14">
            <a:extLst>
              <a:ext uri="{FF2B5EF4-FFF2-40B4-BE49-F238E27FC236}">
                <a16:creationId xmlns:a16="http://schemas.microsoft.com/office/drawing/2014/main" id="{064F8565-CC14-43F6-A1C2-55C1A4AE2B59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AD8BAD4B-AA3C-49A8-BC8C-46F48A5A642E}"/>
              </a:ext>
            </a:extLst>
          </p:cNvPr>
          <p:cNvGrpSpPr/>
          <p:nvPr userDrawn="1"/>
        </p:nvGrpSpPr>
        <p:grpSpPr>
          <a:xfrm>
            <a:off x="684657" y="2327885"/>
            <a:ext cx="4655267" cy="3661447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85FA3E5-BC3F-4B67-9220-04AE03A62E7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A6E64D5-0AC8-4015-9480-7BA759FBB55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4506239-7FC2-403F-9D92-39EEE303EC7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E5484A-1BF2-4446-9279-DBEC5A992E0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B5EA1A7-11BD-420A-A0EB-CE4A667B4DA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CD9E9F2-76AE-44A3-B634-0FEE9C63880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62C17A-4CE6-4E36-8DA6-310934038CD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F5BA8A2-2807-41F2-ACF8-42779AAC32A5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FF797E1B-9EBA-41FD-B2A0-D65C193F722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3404" y="2502756"/>
            <a:ext cx="4426142" cy="2487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9D3F89-DB05-425A-B97C-82B7FFB6B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084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40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0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8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77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6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72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67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0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08"/>
          <p:cNvGrpSpPr/>
          <p:nvPr/>
        </p:nvGrpSpPr>
        <p:grpSpPr>
          <a:xfrm>
            <a:off x="8815783" y="1793228"/>
            <a:ext cx="2758049" cy="2928608"/>
            <a:chOff x="4848046" y="3681671"/>
            <a:chExt cx="2758049" cy="2928608"/>
          </a:xfrm>
        </p:grpSpPr>
        <p:sp>
          <p:nvSpPr>
            <p:cNvPr id="36" name="Teardrop 30"/>
            <p:cNvSpPr/>
            <p:nvPr/>
          </p:nvSpPr>
          <p:spPr>
            <a:xfrm rot="8100000">
              <a:off x="5417737" y="4225696"/>
              <a:ext cx="1602534" cy="1602536"/>
            </a:xfrm>
            <a:custGeom>
              <a:avLst/>
              <a:gdLst>
                <a:gd name="connsiteX0" fmla="*/ 293361 w 2192670"/>
                <a:gd name="connsiteY0" fmla="*/ 1899310 h 2192671"/>
                <a:gd name="connsiteX1" fmla="*/ 0 w 2192670"/>
                <a:gd name="connsiteY1" fmla="*/ 1191074 h 2192671"/>
                <a:gd name="connsiteX2" fmla="*/ 1001597 w 2192670"/>
                <a:gd name="connsiteY2" fmla="*/ 189477 h 2192671"/>
                <a:gd name="connsiteX3" fmla="*/ 1341342 w 2192670"/>
                <a:gd name="connsiteY3" fmla="*/ 189477 h 2192671"/>
                <a:gd name="connsiteX4" fmla="*/ 1530818 w 2192670"/>
                <a:gd name="connsiteY4" fmla="*/ 0 h 2192671"/>
                <a:gd name="connsiteX5" fmla="*/ 1806586 w 2192670"/>
                <a:gd name="connsiteY5" fmla="*/ 0 h 2192671"/>
                <a:gd name="connsiteX6" fmla="*/ 1996062 w 2192670"/>
                <a:gd name="connsiteY6" fmla="*/ 189477 h 2192671"/>
                <a:gd name="connsiteX7" fmla="*/ 2003194 w 2192670"/>
                <a:gd name="connsiteY7" fmla="*/ 189477 h 2192671"/>
                <a:gd name="connsiteX8" fmla="*/ 2003194 w 2192670"/>
                <a:gd name="connsiteY8" fmla="*/ 196609 h 2192671"/>
                <a:gd name="connsiteX9" fmla="*/ 2192670 w 2192670"/>
                <a:gd name="connsiteY9" fmla="*/ 386085 h 2192671"/>
                <a:gd name="connsiteX10" fmla="*/ 2192670 w 2192670"/>
                <a:gd name="connsiteY10" fmla="*/ 661852 h 2192671"/>
                <a:gd name="connsiteX11" fmla="*/ 2003193 w 2192670"/>
                <a:gd name="connsiteY11" fmla="*/ 851329 h 2192671"/>
                <a:gd name="connsiteX12" fmla="*/ 2003194 w 2192670"/>
                <a:gd name="connsiteY12" fmla="*/ 1191074 h 2192671"/>
                <a:gd name="connsiteX13" fmla="*/ 1001597 w 2192670"/>
                <a:gd name="connsiteY13" fmla="*/ 2192671 h 2192671"/>
                <a:gd name="connsiteX14" fmla="*/ 293361 w 2192670"/>
                <a:gd name="connsiteY14" fmla="*/ 1899310 h 21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2670" h="2192671">
                  <a:moveTo>
                    <a:pt x="293361" y="1899310"/>
                  </a:moveTo>
                  <a:cubicBezTo>
                    <a:pt x="112107" y="1718057"/>
                    <a:pt x="0" y="1467657"/>
                    <a:pt x="0" y="1191074"/>
                  </a:cubicBezTo>
                  <a:cubicBezTo>
                    <a:pt x="0" y="637907"/>
                    <a:pt x="448430" y="189477"/>
                    <a:pt x="1001597" y="189477"/>
                  </a:cubicBezTo>
                  <a:lnTo>
                    <a:pt x="1341342" y="189477"/>
                  </a:lnTo>
                  <a:lnTo>
                    <a:pt x="1530818" y="0"/>
                  </a:lnTo>
                  <a:cubicBezTo>
                    <a:pt x="1606970" y="-76151"/>
                    <a:pt x="1730435" y="-76151"/>
                    <a:pt x="1806586" y="0"/>
                  </a:cubicBezTo>
                  <a:lnTo>
                    <a:pt x="1996062" y="189477"/>
                  </a:lnTo>
                  <a:lnTo>
                    <a:pt x="2003194" y="189477"/>
                  </a:lnTo>
                  <a:lnTo>
                    <a:pt x="2003194" y="196609"/>
                  </a:lnTo>
                  <a:lnTo>
                    <a:pt x="2192670" y="386085"/>
                  </a:lnTo>
                  <a:cubicBezTo>
                    <a:pt x="2268822" y="462236"/>
                    <a:pt x="2268822" y="585701"/>
                    <a:pt x="2192670" y="661852"/>
                  </a:cubicBezTo>
                  <a:lnTo>
                    <a:pt x="2003193" y="851329"/>
                  </a:lnTo>
                  <a:cubicBezTo>
                    <a:pt x="2003193" y="964577"/>
                    <a:pt x="2003194" y="1077826"/>
                    <a:pt x="2003194" y="1191074"/>
                  </a:cubicBezTo>
                  <a:cubicBezTo>
                    <a:pt x="2003194" y="1744241"/>
                    <a:pt x="1554764" y="2192671"/>
                    <a:pt x="1001597" y="2192671"/>
                  </a:cubicBezTo>
                  <a:cubicBezTo>
                    <a:pt x="725014" y="2192671"/>
                    <a:pt x="474614" y="2080563"/>
                    <a:pt x="293361" y="1899310"/>
                  </a:cubicBezTo>
                  <a:close/>
                </a:path>
              </a:pathLst>
            </a:custGeom>
            <a:solidFill>
              <a:schemeClr val="bg1"/>
            </a:solidFill>
            <a:ln w="698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Rounded Rectangle 110"/>
            <p:cNvSpPr/>
            <p:nvPr/>
          </p:nvSpPr>
          <p:spPr>
            <a:xfrm>
              <a:off x="5903273" y="6071006"/>
              <a:ext cx="631463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ounded Rectangle 111"/>
            <p:cNvSpPr/>
            <p:nvPr/>
          </p:nvSpPr>
          <p:spPr>
            <a:xfrm>
              <a:off x="5929584" y="6274865"/>
              <a:ext cx="578841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Rounded Rectangle 112"/>
            <p:cNvSpPr/>
            <p:nvPr/>
          </p:nvSpPr>
          <p:spPr>
            <a:xfrm>
              <a:off x="5982205" y="6478724"/>
              <a:ext cx="473597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Rounded Rectangle 113"/>
            <p:cNvSpPr/>
            <p:nvPr/>
          </p:nvSpPr>
          <p:spPr>
            <a:xfrm rot="2700000">
              <a:off x="7086448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114"/>
            <p:cNvSpPr/>
            <p:nvPr/>
          </p:nvSpPr>
          <p:spPr>
            <a:xfrm rot="18900000" flipH="1">
              <a:off x="5218102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115"/>
            <p:cNvSpPr/>
            <p:nvPr/>
          </p:nvSpPr>
          <p:spPr>
            <a:xfrm>
              <a:off x="6155070" y="3681671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116"/>
            <p:cNvSpPr/>
            <p:nvPr/>
          </p:nvSpPr>
          <p:spPr>
            <a:xfrm rot="5400000">
              <a:off x="7354095" y="4745637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117"/>
            <p:cNvSpPr/>
            <p:nvPr/>
          </p:nvSpPr>
          <p:spPr>
            <a:xfrm rot="16200000" flipH="1">
              <a:off x="4956046" y="4745638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36421" y="3683906"/>
            <a:ext cx="9569302" cy="1441450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00000"/>
              </a:lnSpc>
              <a:buNone/>
            </a:pPr>
            <a:r>
              <a:rPr lang="en" altLang="ko-KR" sz="4400" dirty="0">
                <a:solidFill>
                  <a:schemeClr val="bg1"/>
                </a:solidFill>
                <a:latin typeface="Al Qabas Bold" panose="00000800000000000000" pitchFamily="2" charset="-78"/>
                <a:ea typeface="맑은 고딕" pitchFamily="50" charset="-127"/>
                <a:cs typeface="Al Qabas Bold" panose="00000800000000000000" pitchFamily="2" charset="-78"/>
              </a:rPr>
              <a:t>Company leadership Analysis Activity</a:t>
            </a:r>
            <a:endParaRPr lang="en-US" altLang="ko-KR" sz="44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20" name="Group 126"/>
          <p:cNvGrpSpPr/>
          <p:nvPr/>
        </p:nvGrpSpPr>
        <p:grpSpPr>
          <a:xfrm>
            <a:off x="9715106" y="2438907"/>
            <a:ext cx="677334" cy="1442553"/>
            <a:chOff x="6777274" y="1831284"/>
            <a:chExt cx="552841" cy="1177414"/>
          </a:xfrm>
        </p:grpSpPr>
        <p:grpSp>
          <p:nvGrpSpPr>
            <p:cNvPr id="21" name="Group 123"/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23" name="Freeform 121"/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Freeform 122"/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Freeform 124"/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5" name="مجموعة 44"/>
          <p:cNvGrpSpPr/>
          <p:nvPr/>
        </p:nvGrpSpPr>
        <p:grpSpPr>
          <a:xfrm>
            <a:off x="10297633" y="4805916"/>
            <a:ext cx="2146600" cy="2297105"/>
            <a:chOff x="10297633" y="4805916"/>
            <a:chExt cx="2146600" cy="2297105"/>
          </a:xfrm>
        </p:grpSpPr>
        <p:grpSp>
          <p:nvGrpSpPr>
            <p:cNvPr id="46" name="그룹 4">
              <a:extLst>
                <a:ext uri="{FF2B5EF4-FFF2-40B4-BE49-F238E27FC236}">
                  <a16:creationId xmlns:a16="http://schemas.microsoft.com/office/drawing/2014/main" id="{71752301-D92E-4D79-BF2B-4305B126D797}"/>
                </a:ext>
              </a:extLst>
            </p:cNvPr>
            <p:cNvGrpSpPr/>
            <p:nvPr/>
          </p:nvGrpSpPr>
          <p:grpSpPr>
            <a:xfrm>
              <a:off x="10297633" y="5536241"/>
              <a:ext cx="2146600" cy="156678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57" name="Oval 11">
                <a:extLst>
                  <a:ext uri="{FF2B5EF4-FFF2-40B4-BE49-F238E27FC236}">
                    <a16:creationId xmlns:a16="http://schemas.microsoft.com/office/drawing/2014/main" id="{E3ED16A4-1376-4238-9F5E-F0B1FFDB562F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8" name="Oval 11">
                <a:extLst>
                  <a:ext uri="{FF2B5EF4-FFF2-40B4-BE49-F238E27FC236}">
                    <a16:creationId xmlns:a16="http://schemas.microsoft.com/office/drawing/2014/main" id="{65098AB4-3535-4F1E-89FE-167B43C54770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9" name="Oval 11">
                <a:extLst>
                  <a:ext uri="{FF2B5EF4-FFF2-40B4-BE49-F238E27FC236}">
                    <a16:creationId xmlns:a16="http://schemas.microsoft.com/office/drawing/2014/main" id="{825C163D-A1BF-41C8-B303-595E350C1FDA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0" name="Oval 11">
                <a:extLst>
                  <a:ext uri="{FF2B5EF4-FFF2-40B4-BE49-F238E27FC236}">
                    <a16:creationId xmlns:a16="http://schemas.microsoft.com/office/drawing/2014/main" id="{8DC744F5-F671-4926-8885-018D87EFF748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1" name="Oval 11">
                <a:extLst>
                  <a:ext uri="{FF2B5EF4-FFF2-40B4-BE49-F238E27FC236}">
                    <a16:creationId xmlns:a16="http://schemas.microsoft.com/office/drawing/2014/main" id="{645BFE60-66EB-4AB1-99BB-AC1028C9DAB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2" name="Oval 11">
                <a:extLst>
                  <a:ext uri="{FF2B5EF4-FFF2-40B4-BE49-F238E27FC236}">
                    <a16:creationId xmlns:a16="http://schemas.microsoft.com/office/drawing/2014/main" id="{9752675A-9CE1-4787-BDA7-2F13CE27E25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3" name="Oval 11">
                <a:extLst>
                  <a:ext uri="{FF2B5EF4-FFF2-40B4-BE49-F238E27FC236}">
                    <a16:creationId xmlns:a16="http://schemas.microsoft.com/office/drawing/2014/main" id="{70AA3E2F-FFD7-41C8-937B-1BB1FD6D48AA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4" name="Oval 11">
                <a:extLst>
                  <a:ext uri="{FF2B5EF4-FFF2-40B4-BE49-F238E27FC236}">
                    <a16:creationId xmlns:a16="http://schemas.microsoft.com/office/drawing/2014/main" id="{E2FB70C2-4275-44C2-BEBB-19D2A59B2B29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5" name="Oval 11">
                <a:extLst>
                  <a:ext uri="{FF2B5EF4-FFF2-40B4-BE49-F238E27FC236}">
                    <a16:creationId xmlns:a16="http://schemas.microsoft.com/office/drawing/2014/main" id="{BBB44E7F-6D1B-47B6-9E98-3ED138935D38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6" name="Oval 11">
                <a:extLst>
                  <a:ext uri="{FF2B5EF4-FFF2-40B4-BE49-F238E27FC236}">
                    <a16:creationId xmlns:a16="http://schemas.microsoft.com/office/drawing/2014/main" id="{6C2339E1-B72E-4353-8A5C-175C317F45CF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7" name="Oval 11">
                <a:extLst>
                  <a:ext uri="{FF2B5EF4-FFF2-40B4-BE49-F238E27FC236}">
                    <a16:creationId xmlns:a16="http://schemas.microsoft.com/office/drawing/2014/main" id="{658111E6-1D20-456F-800A-B2F95B3FF91B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8" name="Oval 11">
                <a:extLst>
                  <a:ext uri="{FF2B5EF4-FFF2-40B4-BE49-F238E27FC236}">
                    <a16:creationId xmlns:a16="http://schemas.microsoft.com/office/drawing/2014/main" id="{0678419F-6DC9-4A44-A8DE-1A75E6FE4310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9" name="Oval 11">
                <a:extLst>
                  <a:ext uri="{FF2B5EF4-FFF2-40B4-BE49-F238E27FC236}">
                    <a16:creationId xmlns:a16="http://schemas.microsoft.com/office/drawing/2014/main" id="{47EA14DE-3051-4A53-AFAB-78F38092F6BF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0" name="Oval 11">
                <a:extLst>
                  <a:ext uri="{FF2B5EF4-FFF2-40B4-BE49-F238E27FC236}">
                    <a16:creationId xmlns:a16="http://schemas.microsoft.com/office/drawing/2014/main" id="{E8861E65-EAD0-466F-B6C6-5253411D3A55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1" name="Oval 11">
                <a:extLst>
                  <a:ext uri="{FF2B5EF4-FFF2-40B4-BE49-F238E27FC236}">
                    <a16:creationId xmlns:a16="http://schemas.microsoft.com/office/drawing/2014/main" id="{F0A73230-26FA-4986-B498-5344E4819AB0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2" name="Oval 11">
                <a:extLst>
                  <a:ext uri="{FF2B5EF4-FFF2-40B4-BE49-F238E27FC236}">
                    <a16:creationId xmlns:a16="http://schemas.microsoft.com/office/drawing/2014/main" id="{6F66F626-346C-49CA-B56E-D85565363C03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3" name="Oval 11">
                <a:extLst>
                  <a:ext uri="{FF2B5EF4-FFF2-40B4-BE49-F238E27FC236}">
                    <a16:creationId xmlns:a16="http://schemas.microsoft.com/office/drawing/2014/main" id="{9483083D-2EA9-47BD-B7D3-431AFD4D109C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74" name="사다리꼴 22">
                <a:extLst>
                  <a:ext uri="{FF2B5EF4-FFF2-40B4-BE49-F238E27FC236}">
                    <a16:creationId xmlns:a16="http://schemas.microsoft.com/office/drawing/2014/main" id="{370D5F0B-6713-44A3-87F1-5C4347632CD8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47" name="그룹 23">
              <a:extLst>
                <a:ext uri="{FF2B5EF4-FFF2-40B4-BE49-F238E27FC236}">
                  <a16:creationId xmlns:a16="http://schemas.microsoft.com/office/drawing/2014/main" id="{44838416-64E2-4B8A-B0BE-38B6123CE7AB}"/>
                </a:ext>
              </a:extLst>
            </p:cNvPr>
            <p:cNvGrpSpPr/>
            <p:nvPr/>
          </p:nvGrpSpPr>
          <p:grpSpPr>
            <a:xfrm>
              <a:off x="11087551" y="4805916"/>
              <a:ext cx="468994" cy="901546"/>
              <a:chOff x="5304862" y="-789923"/>
              <a:chExt cx="645890" cy="1241591"/>
            </a:xfrm>
          </p:grpSpPr>
          <p:grpSp>
            <p:nvGrpSpPr>
              <p:cNvPr id="49" name="그룹 24">
                <a:extLst>
                  <a:ext uri="{FF2B5EF4-FFF2-40B4-BE49-F238E27FC236}">
                    <a16:creationId xmlns:a16="http://schemas.microsoft.com/office/drawing/2014/main" id="{E7EF55E3-CB9F-48ED-87C1-08F32340C6BA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54" name="이등변 삼각형 49">
                  <a:extLst>
                    <a:ext uri="{FF2B5EF4-FFF2-40B4-BE49-F238E27FC236}">
                      <a16:creationId xmlns:a16="http://schemas.microsoft.com/office/drawing/2014/main" id="{28216990-4F60-4C97-A358-84C93070C22A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55" name="자유형: 도형 30">
                  <a:extLst>
                    <a:ext uri="{FF2B5EF4-FFF2-40B4-BE49-F238E27FC236}">
                      <a16:creationId xmlns:a16="http://schemas.microsoft.com/office/drawing/2014/main" id="{D96BE585-05E0-4033-B2FB-312588F9F104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56" name="자유형: 도형 31">
                  <a:extLst>
                    <a:ext uri="{FF2B5EF4-FFF2-40B4-BE49-F238E27FC236}">
                      <a16:creationId xmlns:a16="http://schemas.microsoft.com/office/drawing/2014/main" id="{CEA24E68-55C7-4862-96C3-1274E6ED7550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</p:grpSp>
          <p:sp>
            <p:nvSpPr>
              <p:cNvPr id="50" name="타원 25">
                <a:extLst>
                  <a:ext uri="{FF2B5EF4-FFF2-40B4-BE49-F238E27FC236}">
                    <a16:creationId xmlns:a16="http://schemas.microsoft.com/office/drawing/2014/main" id="{83751921-BBCD-40BB-9C8D-EE9005C6AD6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rgbClr val="46AEB8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1" name="직사각형 26">
                <a:extLst>
                  <a:ext uri="{FF2B5EF4-FFF2-40B4-BE49-F238E27FC236}">
                    <a16:creationId xmlns:a16="http://schemas.microsoft.com/office/drawing/2014/main" id="{92FAE15D-637E-4A82-9437-8BDF92AC2116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2" name="자유형: 도형 27">
                <a:extLst>
                  <a:ext uri="{FF2B5EF4-FFF2-40B4-BE49-F238E27FC236}">
                    <a16:creationId xmlns:a16="http://schemas.microsoft.com/office/drawing/2014/main" id="{4E23ACC3-7A6C-4563-A8DC-97C9FA37BDAF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3" name="자유형: 도형 28">
                <a:extLst>
                  <a:ext uri="{FF2B5EF4-FFF2-40B4-BE49-F238E27FC236}">
                    <a16:creationId xmlns:a16="http://schemas.microsoft.com/office/drawing/2014/main" id="{19885A41-8F4B-4C95-845E-D567F1462026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75" name="Rectangle 74"/>
          <p:cNvSpPr/>
          <p:nvPr/>
        </p:nvSpPr>
        <p:spPr>
          <a:xfrm>
            <a:off x="136420" y="681389"/>
            <a:ext cx="5631333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Future Companies Innovation Programs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0D8440E-D88B-4070-9159-3F9259B579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209685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2"/>
            <a:ext cx="11544094" cy="5818063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77538"/>
              </p:ext>
            </p:extLst>
          </p:nvPr>
        </p:nvGraphicFramePr>
        <p:xfrm>
          <a:off x="1164417" y="1529427"/>
          <a:ext cx="10125565" cy="418284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0"/>
                      <a:r>
                        <a:rPr lang="en" sz="18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standards</a:t>
                      </a:r>
                      <a:endParaRPr lang="en-JM" sz="18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influence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+/-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extent of its existence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Improve interpersonal skills</a:t>
                      </a: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 </a:t>
                      </a:r>
                      <a:endParaRPr lang="zh-CN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l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Consider and assess risks.</a:t>
                      </a: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 </a:t>
                      </a:r>
                      <a:endParaRPr lang="zh-CN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Positivity in dealing with employees, partners and customers.</a:t>
                      </a: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 </a:t>
                      </a:r>
                      <a:endParaRPr lang="zh-CN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556996" y="310832"/>
            <a:ext cx="7623425" cy="4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a senior leadership analysis?</a:t>
            </a:r>
            <a:endParaRPr lang="ar-SA" altLang="ko-KR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9" name="مستطيل 6"/>
          <p:cNvSpPr/>
          <p:nvPr/>
        </p:nvSpPr>
        <p:spPr>
          <a:xfrm>
            <a:off x="8617490" y="282932"/>
            <a:ext cx="323636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500" dirty="0">
                <a:latin typeface="Al Qabas Bold" panose="00000800000000000000" pitchFamily="2" charset="-78"/>
                <a:cs typeface="Al Qabas Bold" panose="00000800000000000000" pitchFamily="2" charset="-78"/>
              </a:rPr>
              <a:t>Interpersonal and Management Skills of Leaders </a:t>
            </a:r>
            <a:endParaRPr lang="zh-CN" altLang="en-US" sz="2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DD27F8-34F4-4D11-B8AF-4C90A0E78A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209685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55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936990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545081" y="878629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Analysis Summary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62540" y="3365826"/>
            <a:ext cx="2385489" cy="2520179"/>
            <a:chOff x="45414" y="3638305"/>
            <a:chExt cx="4056651" cy="2538607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45414" y="3638305"/>
              <a:ext cx="3972999" cy="5270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Management Information System</a:t>
              </a:r>
              <a:endParaRPr lang="e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129068" y="4037725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3340130"/>
            <a:ext cx="2336298" cy="2503687"/>
            <a:chOff x="395534" y="3612422"/>
            <a:chExt cx="3972999" cy="2521995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612422"/>
              <a:ext cx="3972999" cy="5270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Management of  Financial Statements and Budgets</a:t>
              </a:r>
              <a:endParaRPr lang="e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3340128"/>
            <a:ext cx="2336298" cy="2503689"/>
            <a:chOff x="395534" y="3612420"/>
            <a:chExt cx="3972999" cy="2521997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612420"/>
              <a:ext cx="3972999" cy="5270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The Extent of Existence of Marketing Plan</a:t>
              </a:r>
              <a:endParaRPr lang="ar-SA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9067521" y="3382316"/>
            <a:ext cx="2336298" cy="2503687"/>
            <a:chOff x="395534" y="3612422"/>
            <a:chExt cx="3972999" cy="2521993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612422"/>
              <a:ext cx="3972999" cy="5270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0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The Extent of Existence of Integrated Plan</a:t>
              </a:r>
              <a:endParaRPr lang="e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1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2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3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4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ACF1FD0-BCA6-4DE0-96AE-2684AAD733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209685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5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5856795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576225" y="823145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Analysis Summary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009510" y="3448968"/>
            <a:ext cx="2336298" cy="2394849"/>
            <a:chOff x="395534" y="3722056"/>
            <a:chExt cx="3972999" cy="2412361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Other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659198" y="3340130"/>
            <a:ext cx="2336298" cy="2503687"/>
            <a:chOff x="395534" y="3612422"/>
            <a:chExt cx="3972999" cy="2521995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612422"/>
              <a:ext cx="3972999" cy="5270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Interpersonal and Management Skills of Leaders</a:t>
              </a:r>
              <a:endParaRPr lang="e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308886" y="3448968"/>
            <a:ext cx="2336298" cy="2394849"/>
            <a:chOff x="395534" y="3722056"/>
            <a:chExt cx="3972999" cy="2412361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Personnel Management</a:t>
              </a:r>
              <a:endParaRPr lang="e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8958574" y="3340132"/>
            <a:ext cx="2336298" cy="2503687"/>
            <a:chOff x="395534" y="3612422"/>
            <a:chExt cx="3972999" cy="2521993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612422"/>
              <a:ext cx="3972999" cy="52704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Improvement in the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Quality of Production and Processes</a:t>
              </a:r>
              <a:endParaRPr lang="en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866127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5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216439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6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566751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7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1917063" y="2803612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ko-KR" sz="2700" dirty="0">
                <a:solidFill>
                  <a:schemeClr val="tx1"/>
                </a:solidFill>
              </a:rPr>
              <a:t>8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E6CEB8-9B8C-456B-BC19-9F624621D3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209685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40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مجموعة 16"/>
          <p:cNvGrpSpPr/>
          <p:nvPr/>
        </p:nvGrpSpPr>
        <p:grpSpPr>
          <a:xfrm>
            <a:off x="10297633" y="4805916"/>
            <a:ext cx="2146600" cy="2297105"/>
            <a:chOff x="10297633" y="4805916"/>
            <a:chExt cx="2146600" cy="2297105"/>
          </a:xfrm>
        </p:grpSpPr>
        <p:grpSp>
          <p:nvGrpSpPr>
            <p:cNvPr id="18" name="그룹 4">
              <a:extLst>
                <a:ext uri="{FF2B5EF4-FFF2-40B4-BE49-F238E27FC236}">
                  <a16:creationId xmlns:a16="http://schemas.microsoft.com/office/drawing/2014/main" id="{71752301-D92E-4D79-BF2B-4305B126D797}"/>
                </a:ext>
              </a:extLst>
            </p:cNvPr>
            <p:cNvGrpSpPr/>
            <p:nvPr/>
          </p:nvGrpSpPr>
          <p:grpSpPr>
            <a:xfrm>
              <a:off x="10297633" y="5536241"/>
              <a:ext cx="2146600" cy="1566780"/>
              <a:chOff x="2401342" y="248706"/>
              <a:chExt cx="5620059" cy="3598510"/>
            </a:xfrm>
            <a:solidFill>
              <a:schemeClr val="bg1"/>
            </a:solidFill>
          </p:grpSpPr>
          <p:sp>
            <p:nvSpPr>
              <p:cNvPr id="29" name="Oval 11">
                <a:extLst>
                  <a:ext uri="{FF2B5EF4-FFF2-40B4-BE49-F238E27FC236}">
                    <a16:creationId xmlns:a16="http://schemas.microsoft.com/office/drawing/2014/main" id="{E3ED16A4-1376-4238-9F5E-F0B1FFDB562F}"/>
                  </a:ext>
                </a:extLst>
              </p:cNvPr>
              <p:cNvSpPr/>
              <p:nvPr userDrawn="1"/>
            </p:nvSpPr>
            <p:spPr>
              <a:xfrm>
                <a:off x="4283968" y="941198"/>
                <a:ext cx="956850" cy="95685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0" name="Oval 11">
                <a:extLst>
                  <a:ext uri="{FF2B5EF4-FFF2-40B4-BE49-F238E27FC236}">
                    <a16:creationId xmlns:a16="http://schemas.microsoft.com/office/drawing/2014/main" id="{65098AB4-3535-4F1E-89FE-167B43C54770}"/>
                  </a:ext>
                </a:extLst>
              </p:cNvPr>
              <p:cNvSpPr/>
              <p:nvPr userDrawn="1"/>
            </p:nvSpPr>
            <p:spPr>
              <a:xfrm>
                <a:off x="4080672" y="1386488"/>
                <a:ext cx="491180" cy="4911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1" name="Oval 11">
                <a:extLst>
                  <a:ext uri="{FF2B5EF4-FFF2-40B4-BE49-F238E27FC236}">
                    <a16:creationId xmlns:a16="http://schemas.microsoft.com/office/drawing/2014/main" id="{825C163D-A1BF-41C8-B303-595E350C1FDA}"/>
                  </a:ext>
                </a:extLst>
              </p:cNvPr>
              <p:cNvSpPr/>
              <p:nvPr userDrawn="1"/>
            </p:nvSpPr>
            <p:spPr>
              <a:xfrm>
                <a:off x="3485352" y="1717923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2" name="Oval 11">
                <a:extLst>
                  <a:ext uri="{FF2B5EF4-FFF2-40B4-BE49-F238E27FC236}">
                    <a16:creationId xmlns:a16="http://schemas.microsoft.com/office/drawing/2014/main" id="{8DC744F5-F671-4926-8885-018D87EFF748}"/>
                  </a:ext>
                </a:extLst>
              </p:cNvPr>
              <p:cNvSpPr/>
              <p:nvPr userDrawn="1"/>
            </p:nvSpPr>
            <p:spPr>
              <a:xfrm>
                <a:off x="2886827" y="1894030"/>
                <a:ext cx="1190640" cy="1190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3" name="Oval 11">
                <a:extLst>
                  <a:ext uri="{FF2B5EF4-FFF2-40B4-BE49-F238E27FC236}">
                    <a16:creationId xmlns:a16="http://schemas.microsoft.com/office/drawing/2014/main" id="{645BFE60-66EB-4AB1-99BB-AC1028C9DAB2}"/>
                  </a:ext>
                </a:extLst>
              </p:cNvPr>
              <p:cNvSpPr/>
              <p:nvPr userDrawn="1"/>
            </p:nvSpPr>
            <p:spPr>
              <a:xfrm>
                <a:off x="2401342" y="251623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4" name="Oval 11">
                <a:extLst>
                  <a:ext uri="{FF2B5EF4-FFF2-40B4-BE49-F238E27FC236}">
                    <a16:creationId xmlns:a16="http://schemas.microsoft.com/office/drawing/2014/main" id="{9752675A-9CE1-4787-BDA7-2F13CE27E255}"/>
                  </a:ext>
                </a:extLst>
              </p:cNvPr>
              <p:cNvSpPr/>
              <p:nvPr userDrawn="1"/>
            </p:nvSpPr>
            <p:spPr>
              <a:xfrm>
                <a:off x="3017096" y="2797485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5" name="Oval 11">
                <a:extLst>
                  <a:ext uri="{FF2B5EF4-FFF2-40B4-BE49-F238E27FC236}">
                    <a16:creationId xmlns:a16="http://schemas.microsoft.com/office/drawing/2014/main" id="{70AA3E2F-FFD7-41C8-937B-1BB1FD6D48AA}"/>
                  </a:ext>
                </a:extLst>
              </p:cNvPr>
              <p:cNvSpPr/>
              <p:nvPr userDrawn="1"/>
            </p:nvSpPr>
            <p:spPr>
              <a:xfrm>
                <a:off x="3562974" y="2003019"/>
                <a:ext cx="1844197" cy="1844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6" name="Oval 11">
                <a:extLst>
                  <a:ext uri="{FF2B5EF4-FFF2-40B4-BE49-F238E27FC236}">
                    <a16:creationId xmlns:a16="http://schemas.microsoft.com/office/drawing/2014/main" id="{E2FB70C2-4275-44C2-BEBB-19D2A59B2B29}"/>
                  </a:ext>
                </a:extLst>
              </p:cNvPr>
              <p:cNvSpPr/>
              <p:nvPr userDrawn="1"/>
            </p:nvSpPr>
            <p:spPr>
              <a:xfrm>
                <a:off x="4999309" y="3011131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7" name="Oval 11">
                <a:extLst>
                  <a:ext uri="{FF2B5EF4-FFF2-40B4-BE49-F238E27FC236}">
                    <a16:creationId xmlns:a16="http://schemas.microsoft.com/office/drawing/2014/main" id="{BBB44E7F-6D1B-47B6-9E98-3ED138935D38}"/>
                  </a:ext>
                </a:extLst>
              </p:cNvPr>
              <p:cNvSpPr/>
              <p:nvPr userDrawn="1"/>
            </p:nvSpPr>
            <p:spPr>
              <a:xfrm>
                <a:off x="5653222" y="2981733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8" name="Oval 11">
                <a:extLst>
                  <a:ext uri="{FF2B5EF4-FFF2-40B4-BE49-F238E27FC236}">
                    <a16:creationId xmlns:a16="http://schemas.microsoft.com/office/drawing/2014/main" id="{6C2339E1-B72E-4353-8A5C-175C317F45CF}"/>
                  </a:ext>
                </a:extLst>
              </p:cNvPr>
              <p:cNvSpPr/>
              <p:nvPr userDrawn="1"/>
            </p:nvSpPr>
            <p:spPr>
              <a:xfrm>
                <a:off x="6035666" y="2445747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39" name="Oval 11">
                <a:extLst>
                  <a:ext uri="{FF2B5EF4-FFF2-40B4-BE49-F238E27FC236}">
                    <a16:creationId xmlns:a16="http://schemas.microsoft.com/office/drawing/2014/main" id="{658111E6-1D20-456F-800A-B2F95B3FF91B}"/>
                  </a:ext>
                </a:extLst>
              </p:cNvPr>
              <p:cNvSpPr/>
              <p:nvPr userDrawn="1"/>
            </p:nvSpPr>
            <p:spPr>
              <a:xfrm>
                <a:off x="7037784" y="2729409"/>
                <a:ext cx="784747" cy="7847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0" name="Oval 11">
                <a:extLst>
                  <a:ext uri="{FF2B5EF4-FFF2-40B4-BE49-F238E27FC236}">
                    <a16:creationId xmlns:a16="http://schemas.microsoft.com/office/drawing/2014/main" id="{0678419F-6DC9-4A44-A8DE-1A75E6FE4310}"/>
                  </a:ext>
                </a:extLst>
              </p:cNvPr>
              <p:cNvSpPr/>
              <p:nvPr userDrawn="1"/>
            </p:nvSpPr>
            <p:spPr>
              <a:xfrm>
                <a:off x="6658215" y="1725625"/>
                <a:ext cx="1363186" cy="13631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1" name="Oval 11">
                <a:extLst>
                  <a:ext uri="{FF2B5EF4-FFF2-40B4-BE49-F238E27FC236}">
                    <a16:creationId xmlns:a16="http://schemas.microsoft.com/office/drawing/2014/main" id="{47EA14DE-3051-4A53-AFAB-78F38092F6BF}"/>
                  </a:ext>
                </a:extLst>
              </p:cNvPr>
              <p:cNvSpPr/>
              <p:nvPr userDrawn="1"/>
            </p:nvSpPr>
            <p:spPr>
              <a:xfrm>
                <a:off x="4702059" y="880592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2" name="Oval 11">
                <a:extLst>
                  <a:ext uri="{FF2B5EF4-FFF2-40B4-BE49-F238E27FC236}">
                    <a16:creationId xmlns:a16="http://schemas.microsoft.com/office/drawing/2014/main" id="{E8861E65-EAD0-466F-B6C6-5253411D3A55}"/>
                  </a:ext>
                </a:extLst>
              </p:cNvPr>
              <p:cNvSpPr/>
              <p:nvPr userDrawn="1"/>
            </p:nvSpPr>
            <p:spPr>
              <a:xfrm>
                <a:off x="5200227" y="115344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43" name="Oval 11">
                <a:extLst>
                  <a:ext uri="{FF2B5EF4-FFF2-40B4-BE49-F238E27FC236}">
                    <a16:creationId xmlns:a16="http://schemas.microsoft.com/office/drawing/2014/main" id="{F0A73230-26FA-4986-B498-5344E4819AB0}"/>
                  </a:ext>
                </a:extLst>
              </p:cNvPr>
              <p:cNvSpPr/>
              <p:nvPr userDrawn="1"/>
            </p:nvSpPr>
            <p:spPr>
              <a:xfrm>
                <a:off x="5945245" y="1484448"/>
                <a:ext cx="701108" cy="7011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4" name="Oval 11">
                <a:extLst>
                  <a:ext uri="{FF2B5EF4-FFF2-40B4-BE49-F238E27FC236}">
                    <a16:creationId xmlns:a16="http://schemas.microsoft.com/office/drawing/2014/main" id="{6F66F626-346C-49CA-B56E-D85565363C03}"/>
                  </a:ext>
                </a:extLst>
              </p:cNvPr>
              <p:cNvSpPr/>
              <p:nvPr userDrawn="1"/>
            </p:nvSpPr>
            <p:spPr>
              <a:xfrm>
                <a:off x="6121822" y="1792219"/>
                <a:ext cx="1040194" cy="104019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5" name="Oval 11">
                <a:extLst>
                  <a:ext uri="{FF2B5EF4-FFF2-40B4-BE49-F238E27FC236}">
                    <a16:creationId xmlns:a16="http://schemas.microsoft.com/office/drawing/2014/main" id="{9483083D-2EA9-47BD-B7D3-431AFD4D109C}"/>
                  </a:ext>
                </a:extLst>
              </p:cNvPr>
              <p:cNvSpPr/>
              <p:nvPr userDrawn="1"/>
            </p:nvSpPr>
            <p:spPr>
              <a:xfrm>
                <a:off x="4251327" y="1369850"/>
                <a:ext cx="2136016" cy="213601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6" name="사다리꼴 22">
                <a:extLst>
                  <a:ext uri="{FF2B5EF4-FFF2-40B4-BE49-F238E27FC236}">
                    <a16:creationId xmlns:a16="http://schemas.microsoft.com/office/drawing/2014/main" id="{370D5F0B-6713-44A3-87F1-5C4347632CD8}"/>
                  </a:ext>
                </a:extLst>
              </p:cNvPr>
              <p:cNvSpPr/>
              <p:nvPr userDrawn="1"/>
            </p:nvSpPr>
            <p:spPr>
              <a:xfrm>
                <a:off x="4765704" y="248706"/>
                <a:ext cx="608632" cy="1216152"/>
              </a:xfrm>
              <a:prstGeom prst="trapezoi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19" name="그룹 23">
              <a:extLst>
                <a:ext uri="{FF2B5EF4-FFF2-40B4-BE49-F238E27FC236}">
                  <a16:creationId xmlns:a16="http://schemas.microsoft.com/office/drawing/2014/main" id="{44838416-64E2-4B8A-B0BE-38B6123CE7AB}"/>
                </a:ext>
              </a:extLst>
            </p:cNvPr>
            <p:cNvGrpSpPr/>
            <p:nvPr/>
          </p:nvGrpSpPr>
          <p:grpSpPr>
            <a:xfrm>
              <a:off x="11087551" y="4805916"/>
              <a:ext cx="468994" cy="901546"/>
              <a:chOff x="5304862" y="-789923"/>
              <a:chExt cx="645890" cy="1241591"/>
            </a:xfrm>
          </p:grpSpPr>
          <p:grpSp>
            <p:nvGrpSpPr>
              <p:cNvPr id="21" name="그룹 24">
                <a:extLst>
                  <a:ext uri="{FF2B5EF4-FFF2-40B4-BE49-F238E27FC236}">
                    <a16:creationId xmlns:a16="http://schemas.microsoft.com/office/drawing/2014/main" id="{E7EF55E3-CB9F-48ED-87C1-08F32340C6BA}"/>
                  </a:ext>
                </a:extLst>
              </p:cNvPr>
              <p:cNvGrpSpPr/>
              <p:nvPr userDrawn="1"/>
            </p:nvGrpSpPr>
            <p:grpSpPr>
              <a:xfrm>
                <a:off x="5377232" y="-789923"/>
                <a:ext cx="495969" cy="1052585"/>
                <a:chOff x="5868144" y="-857099"/>
                <a:chExt cx="495969" cy="1052585"/>
              </a:xfrm>
            </p:grpSpPr>
            <p:sp>
              <p:nvSpPr>
                <p:cNvPr id="26" name="이등변 삼각형 49">
                  <a:extLst>
                    <a:ext uri="{FF2B5EF4-FFF2-40B4-BE49-F238E27FC236}">
                      <a16:creationId xmlns:a16="http://schemas.microsoft.com/office/drawing/2014/main" id="{28216990-4F60-4C97-A358-84C93070C22A}"/>
                    </a:ext>
                  </a:extLst>
                </p:cNvPr>
                <p:cNvSpPr/>
                <p:nvPr userDrawn="1"/>
              </p:nvSpPr>
              <p:spPr>
                <a:xfrm>
                  <a:off x="5868144" y="-853769"/>
                  <a:ext cx="495969" cy="1049255"/>
                </a:xfrm>
                <a:custGeom>
                  <a:avLst/>
                  <a:gdLst>
                    <a:gd name="connsiteX0" fmla="*/ 0 w 311344"/>
                    <a:gd name="connsiteY0" fmla="*/ 1049255 h 1049255"/>
                    <a:gd name="connsiteX1" fmla="*/ 155672 w 311344"/>
                    <a:gd name="connsiteY1" fmla="*/ 0 h 1049255"/>
                    <a:gd name="connsiteX2" fmla="*/ 311344 w 311344"/>
                    <a:gd name="connsiteY2" fmla="*/ 1049255 h 1049255"/>
                    <a:gd name="connsiteX3" fmla="*/ 0 w 311344"/>
                    <a:gd name="connsiteY3" fmla="*/ 1049255 h 1049255"/>
                    <a:gd name="connsiteX0" fmla="*/ 45684 w 357028"/>
                    <a:gd name="connsiteY0" fmla="*/ 1049255 h 1049255"/>
                    <a:gd name="connsiteX1" fmla="*/ 201356 w 357028"/>
                    <a:gd name="connsiteY1" fmla="*/ 0 h 1049255"/>
                    <a:gd name="connsiteX2" fmla="*/ 357028 w 357028"/>
                    <a:gd name="connsiteY2" fmla="*/ 1049255 h 1049255"/>
                    <a:gd name="connsiteX3" fmla="*/ 45684 w 357028"/>
                    <a:gd name="connsiteY3" fmla="*/ 1049255 h 1049255"/>
                    <a:gd name="connsiteX0" fmla="*/ 45684 w 416158"/>
                    <a:gd name="connsiteY0" fmla="*/ 1049255 h 1049255"/>
                    <a:gd name="connsiteX1" fmla="*/ 201356 w 416158"/>
                    <a:gd name="connsiteY1" fmla="*/ 0 h 1049255"/>
                    <a:gd name="connsiteX2" fmla="*/ 357028 w 416158"/>
                    <a:gd name="connsiteY2" fmla="*/ 1049255 h 1049255"/>
                    <a:gd name="connsiteX3" fmla="*/ 45684 w 416158"/>
                    <a:gd name="connsiteY3" fmla="*/ 1049255 h 1049255"/>
                    <a:gd name="connsiteX0" fmla="*/ 87161 w 457635"/>
                    <a:gd name="connsiteY0" fmla="*/ 1049255 h 1049255"/>
                    <a:gd name="connsiteX1" fmla="*/ 242833 w 457635"/>
                    <a:gd name="connsiteY1" fmla="*/ 0 h 1049255"/>
                    <a:gd name="connsiteX2" fmla="*/ 398505 w 457635"/>
                    <a:gd name="connsiteY2" fmla="*/ 1049255 h 1049255"/>
                    <a:gd name="connsiteX3" fmla="*/ 87161 w 457635"/>
                    <a:gd name="connsiteY3" fmla="*/ 1049255 h 1049255"/>
                    <a:gd name="connsiteX0" fmla="*/ 87161 w 500627"/>
                    <a:gd name="connsiteY0" fmla="*/ 1049255 h 1049255"/>
                    <a:gd name="connsiteX1" fmla="*/ 242833 w 500627"/>
                    <a:gd name="connsiteY1" fmla="*/ 0 h 1049255"/>
                    <a:gd name="connsiteX2" fmla="*/ 398505 w 500627"/>
                    <a:gd name="connsiteY2" fmla="*/ 1049255 h 1049255"/>
                    <a:gd name="connsiteX3" fmla="*/ 87161 w 500627"/>
                    <a:gd name="connsiteY3" fmla="*/ 1049255 h 1049255"/>
                    <a:gd name="connsiteX0" fmla="*/ 91187 w 504653"/>
                    <a:gd name="connsiteY0" fmla="*/ 1049255 h 1049255"/>
                    <a:gd name="connsiteX1" fmla="*/ 246859 w 504653"/>
                    <a:gd name="connsiteY1" fmla="*/ 0 h 1049255"/>
                    <a:gd name="connsiteX2" fmla="*/ 402531 w 504653"/>
                    <a:gd name="connsiteY2" fmla="*/ 1049255 h 1049255"/>
                    <a:gd name="connsiteX3" fmla="*/ 91187 w 504653"/>
                    <a:gd name="connsiteY3" fmla="*/ 1049255 h 1049255"/>
                    <a:gd name="connsiteX0" fmla="*/ 91187 w 500775"/>
                    <a:gd name="connsiteY0" fmla="*/ 1049255 h 1049255"/>
                    <a:gd name="connsiteX1" fmla="*/ 246859 w 500775"/>
                    <a:gd name="connsiteY1" fmla="*/ 0 h 1049255"/>
                    <a:gd name="connsiteX2" fmla="*/ 402531 w 500775"/>
                    <a:gd name="connsiteY2" fmla="*/ 1049255 h 1049255"/>
                    <a:gd name="connsiteX3" fmla="*/ 91187 w 500775"/>
                    <a:gd name="connsiteY3" fmla="*/ 1049255 h 1049255"/>
                    <a:gd name="connsiteX0" fmla="*/ 91187 w 484758"/>
                    <a:gd name="connsiteY0" fmla="*/ 1049255 h 1049255"/>
                    <a:gd name="connsiteX1" fmla="*/ 246859 w 484758"/>
                    <a:gd name="connsiteY1" fmla="*/ 0 h 1049255"/>
                    <a:gd name="connsiteX2" fmla="*/ 402531 w 484758"/>
                    <a:gd name="connsiteY2" fmla="*/ 1049255 h 1049255"/>
                    <a:gd name="connsiteX3" fmla="*/ 91187 w 484758"/>
                    <a:gd name="connsiteY3" fmla="*/ 1049255 h 1049255"/>
                    <a:gd name="connsiteX0" fmla="*/ 91187 w 488692"/>
                    <a:gd name="connsiteY0" fmla="*/ 1049255 h 1049255"/>
                    <a:gd name="connsiteX1" fmla="*/ 246859 w 488692"/>
                    <a:gd name="connsiteY1" fmla="*/ 0 h 1049255"/>
                    <a:gd name="connsiteX2" fmla="*/ 402531 w 488692"/>
                    <a:gd name="connsiteY2" fmla="*/ 1049255 h 1049255"/>
                    <a:gd name="connsiteX3" fmla="*/ 91187 w 488692"/>
                    <a:gd name="connsiteY3" fmla="*/ 1049255 h 1049255"/>
                    <a:gd name="connsiteX0" fmla="*/ 91187 w 492707"/>
                    <a:gd name="connsiteY0" fmla="*/ 1049255 h 1049255"/>
                    <a:gd name="connsiteX1" fmla="*/ 246859 w 492707"/>
                    <a:gd name="connsiteY1" fmla="*/ 0 h 1049255"/>
                    <a:gd name="connsiteX2" fmla="*/ 402531 w 492707"/>
                    <a:gd name="connsiteY2" fmla="*/ 1049255 h 1049255"/>
                    <a:gd name="connsiteX3" fmla="*/ 91187 w 492707"/>
                    <a:gd name="connsiteY3" fmla="*/ 1049255 h 1049255"/>
                    <a:gd name="connsiteX0" fmla="*/ 95257 w 496777"/>
                    <a:gd name="connsiteY0" fmla="*/ 1049255 h 1049255"/>
                    <a:gd name="connsiteX1" fmla="*/ 250929 w 496777"/>
                    <a:gd name="connsiteY1" fmla="*/ 0 h 1049255"/>
                    <a:gd name="connsiteX2" fmla="*/ 406601 w 496777"/>
                    <a:gd name="connsiteY2" fmla="*/ 1049255 h 1049255"/>
                    <a:gd name="connsiteX3" fmla="*/ 95257 w 496777"/>
                    <a:gd name="connsiteY3" fmla="*/ 1049255 h 1049255"/>
                    <a:gd name="connsiteX0" fmla="*/ 95257 w 485293"/>
                    <a:gd name="connsiteY0" fmla="*/ 1049255 h 1049255"/>
                    <a:gd name="connsiteX1" fmla="*/ 250929 w 485293"/>
                    <a:gd name="connsiteY1" fmla="*/ 0 h 1049255"/>
                    <a:gd name="connsiteX2" fmla="*/ 406601 w 485293"/>
                    <a:gd name="connsiteY2" fmla="*/ 1049255 h 1049255"/>
                    <a:gd name="connsiteX3" fmla="*/ 95257 w 485293"/>
                    <a:gd name="connsiteY3" fmla="*/ 1049255 h 1049255"/>
                    <a:gd name="connsiteX0" fmla="*/ 95257 w 494828"/>
                    <a:gd name="connsiteY0" fmla="*/ 1049255 h 1049255"/>
                    <a:gd name="connsiteX1" fmla="*/ 250929 w 494828"/>
                    <a:gd name="connsiteY1" fmla="*/ 0 h 1049255"/>
                    <a:gd name="connsiteX2" fmla="*/ 406601 w 494828"/>
                    <a:gd name="connsiteY2" fmla="*/ 1049255 h 1049255"/>
                    <a:gd name="connsiteX3" fmla="*/ 95257 w 494828"/>
                    <a:gd name="connsiteY3" fmla="*/ 1049255 h 1049255"/>
                    <a:gd name="connsiteX0" fmla="*/ 95257 w 493814"/>
                    <a:gd name="connsiteY0" fmla="*/ 1049255 h 1049255"/>
                    <a:gd name="connsiteX1" fmla="*/ 250929 w 493814"/>
                    <a:gd name="connsiteY1" fmla="*/ 0 h 1049255"/>
                    <a:gd name="connsiteX2" fmla="*/ 406601 w 493814"/>
                    <a:gd name="connsiteY2" fmla="*/ 1049255 h 1049255"/>
                    <a:gd name="connsiteX3" fmla="*/ 95257 w 493814"/>
                    <a:gd name="connsiteY3" fmla="*/ 1049255 h 1049255"/>
                    <a:gd name="connsiteX0" fmla="*/ 95257 w 496864"/>
                    <a:gd name="connsiteY0" fmla="*/ 1049255 h 1049255"/>
                    <a:gd name="connsiteX1" fmla="*/ 250929 w 496864"/>
                    <a:gd name="connsiteY1" fmla="*/ 0 h 1049255"/>
                    <a:gd name="connsiteX2" fmla="*/ 406601 w 496864"/>
                    <a:gd name="connsiteY2" fmla="*/ 1049255 h 1049255"/>
                    <a:gd name="connsiteX3" fmla="*/ 95257 w 496864"/>
                    <a:gd name="connsiteY3" fmla="*/ 1049255 h 1049255"/>
                    <a:gd name="connsiteX0" fmla="*/ 95257 w 497887"/>
                    <a:gd name="connsiteY0" fmla="*/ 1049255 h 1049255"/>
                    <a:gd name="connsiteX1" fmla="*/ 250929 w 497887"/>
                    <a:gd name="connsiteY1" fmla="*/ 0 h 1049255"/>
                    <a:gd name="connsiteX2" fmla="*/ 406601 w 497887"/>
                    <a:gd name="connsiteY2" fmla="*/ 1049255 h 1049255"/>
                    <a:gd name="connsiteX3" fmla="*/ 95257 w 497887"/>
                    <a:gd name="connsiteY3" fmla="*/ 1049255 h 1049255"/>
                    <a:gd name="connsiteX0" fmla="*/ 95257 w 495969"/>
                    <a:gd name="connsiteY0" fmla="*/ 1049255 h 1049255"/>
                    <a:gd name="connsiteX1" fmla="*/ 250929 w 495969"/>
                    <a:gd name="connsiteY1" fmla="*/ 0 h 1049255"/>
                    <a:gd name="connsiteX2" fmla="*/ 406601 w 495969"/>
                    <a:gd name="connsiteY2" fmla="*/ 1049255 h 1049255"/>
                    <a:gd name="connsiteX3" fmla="*/ 95257 w 495969"/>
                    <a:gd name="connsiteY3" fmla="*/ 1049255 h 1049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5969" h="1049255">
                      <a:moveTo>
                        <a:pt x="95257" y="1049255"/>
                      </a:moveTo>
                      <a:cubicBezTo>
                        <a:pt x="6676" y="723357"/>
                        <a:pt x="-121664" y="317947"/>
                        <a:pt x="250929" y="0"/>
                      </a:cubicBezTo>
                      <a:cubicBezTo>
                        <a:pt x="612920" y="328549"/>
                        <a:pt x="489882" y="781667"/>
                        <a:pt x="406601" y="1049255"/>
                      </a:cubicBezTo>
                      <a:lnTo>
                        <a:pt x="95257" y="104925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27" name="자유형: 도형 30">
                  <a:extLst>
                    <a:ext uri="{FF2B5EF4-FFF2-40B4-BE49-F238E27FC236}">
                      <a16:creationId xmlns:a16="http://schemas.microsoft.com/office/drawing/2014/main" id="{D96BE585-05E0-4033-B2FB-312588F9F104}"/>
                    </a:ext>
                  </a:extLst>
                </p:cNvPr>
                <p:cNvSpPr/>
                <p:nvPr userDrawn="1"/>
              </p:nvSpPr>
              <p:spPr>
                <a:xfrm>
                  <a:off x="5939427" y="102551"/>
                  <a:ext cx="364003" cy="92935"/>
                </a:xfrm>
                <a:custGeom>
                  <a:avLst/>
                  <a:gdLst>
                    <a:gd name="connsiteX0" fmla="*/ 0 w 364003"/>
                    <a:gd name="connsiteY0" fmla="*/ 0 h 92935"/>
                    <a:gd name="connsiteX1" fmla="*/ 364003 w 364003"/>
                    <a:gd name="connsiteY1" fmla="*/ 0 h 92935"/>
                    <a:gd name="connsiteX2" fmla="*/ 336518 w 364003"/>
                    <a:gd name="connsiteY2" fmla="*/ 92935 h 92935"/>
                    <a:gd name="connsiteX3" fmla="*/ 25174 w 364003"/>
                    <a:gd name="connsiteY3" fmla="*/ 92935 h 929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4003" h="92935">
                      <a:moveTo>
                        <a:pt x="0" y="0"/>
                      </a:moveTo>
                      <a:lnTo>
                        <a:pt x="364003" y="0"/>
                      </a:lnTo>
                      <a:lnTo>
                        <a:pt x="336518" y="92935"/>
                      </a:lnTo>
                      <a:lnTo>
                        <a:pt x="25174" y="92935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28" name="자유형: 도형 31">
                  <a:extLst>
                    <a:ext uri="{FF2B5EF4-FFF2-40B4-BE49-F238E27FC236}">
                      <a16:creationId xmlns:a16="http://schemas.microsoft.com/office/drawing/2014/main" id="{CEA24E68-55C7-4862-96C3-1274E6ED7550}"/>
                    </a:ext>
                  </a:extLst>
                </p:cNvPr>
                <p:cNvSpPr/>
                <p:nvPr userDrawn="1"/>
              </p:nvSpPr>
              <p:spPr>
                <a:xfrm>
                  <a:off x="5893989" y="-857099"/>
                  <a:ext cx="444279" cy="350537"/>
                </a:xfrm>
                <a:custGeom>
                  <a:avLst/>
                  <a:gdLst>
                    <a:gd name="connsiteX0" fmla="*/ 227272 w 444279"/>
                    <a:gd name="connsiteY0" fmla="*/ 0 h 350537"/>
                    <a:gd name="connsiteX1" fmla="*/ 440556 w 444279"/>
                    <a:gd name="connsiteY1" fmla="*/ 335046 h 350537"/>
                    <a:gd name="connsiteX2" fmla="*/ 444279 w 444279"/>
                    <a:gd name="connsiteY2" fmla="*/ 350537 h 350537"/>
                    <a:gd name="connsiteX3" fmla="*/ 0 w 444279"/>
                    <a:gd name="connsiteY3" fmla="*/ 350537 h 350537"/>
                    <a:gd name="connsiteX4" fmla="*/ 8223 w 444279"/>
                    <a:gd name="connsiteY4" fmla="*/ 318604 h 350537"/>
                    <a:gd name="connsiteX5" fmla="*/ 227272 w 444279"/>
                    <a:gd name="connsiteY5" fmla="*/ 0 h 35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4279" h="350537">
                      <a:moveTo>
                        <a:pt x="227272" y="0"/>
                      </a:moveTo>
                      <a:cubicBezTo>
                        <a:pt x="340394" y="102672"/>
                        <a:pt x="406151" y="217508"/>
                        <a:pt x="440556" y="335046"/>
                      </a:cubicBezTo>
                      <a:lnTo>
                        <a:pt x="444279" y="350537"/>
                      </a:lnTo>
                      <a:lnTo>
                        <a:pt x="0" y="350537"/>
                      </a:lnTo>
                      <a:lnTo>
                        <a:pt x="8223" y="318604"/>
                      </a:lnTo>
                      <a:cubicBezTo>
                        <a:pt x="43321" y="207258"/>
                        <a:pt x="110837" y="99358"/>
                        <a:pt x="227272" y="0"/>
                      </a:cubicBez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/>
                  <a:endParaRPr lang="ko-KR" altLang="en-US">
                    <a:solidFill>
                      <a:schemeClr val="accent3"/>
                    </a:solidFill>
                  </a:endParaRPr>
                </a:p>
              </p:txBody>
            </p:sp>
          </p:grpSp>
          <p:sp>
            <p:nvSpPr>
              <p:cNvPr id="22" name="타원 25">
                <a:extLst>
                  <a:ext uri="{FF2B5EF4-FFF2-40B4-BE49-F238E27FC236}">
                    <a16:creationId xmlns:a16="http://schemas.microsoft.com/office/drawing/2014/main" id="{83751921-BBCD-40BB-9C8D-EE9005C6AD62}"/>
                  </a:ext>
                </a:extLst>
              </p:cNvPr>
              <p:cNvSpPr/>
              <p:nvPr userDrawn="1"/>
            </p:nvSpPr>
            <p:spPr>
              <a:xfrm>
                <a:off x="5535216" y="-351600"/>
                <a:ext cx="180000" cy="180000"/>
              </a:xfrm>
              <a:prstGeom prst="ellipse">
                <a:avLst/>
              </a:prstGeom>
              <a:solidFill>
                <a:srgbClr val="46AEB8"/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" name="직사각형 26">
                <a:extLst>
                  <a:ext uri="{FF2B5EF4-FFF2-40B4-BE49-F238E27FC236}">
                    <a16:creationId xmlns:a16="http://schemas.microsoft.com/office/drawing/2014/main" id="{92FAE15D-637E-4A82-9437-8BDF92AC2116}"/>
                  </a:ext>
                </a:extLst>
              </p:cNvPr>
              <p:cNvSpPr/>
              <p:nvPr userDrawn="1"/>
            </p:nvSpPr>
            <p:spPr>
              <a:xfrm flipH="1">
                <a:off x="5614416" y="6445"/>
                <a:ext cx="21600" cy="43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4" name="자유형: 도형 27">
                <a:extLst>
                  <a:ext uri="{FF2B5EF4-FFF2-40B4-BE49-F238E27FC236}">
                    <a16:creationId xmlns:a16="http://schemas.microsoft.com/office/drawing/2014/main" id="{4E23ACC3-7A6C-4563-A8DC-97C9FA37BDAF}"/>
                  </a:ext>
                </a:extLst>
              </p:cNvPr>
              <p:cNvSpPr/>
              <p:nvPr userDrawn="1"/>
            </p:nvSpPr>
            <p:spPr>
              <a:xfrm>
                <a:off x="5304862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  <p:sp>
            <p:nvSpPr>
              <p:cNvPr id="25" name="자유형: 도형 28">
                <a:extLst>
                  <a:ext uri="{FF2B5EF4-FFF2-40B4-BE49-F238E27FC236}">
                    <a16:creationId xmlns:a16="http://schemas.microsoft.com/office/drawing/2014/main" id="{19885A41-8F4B-4C95-845E-D567F1462026}"/>
                  </a:ext>
                </a:extLst>
              </p:cNvPr>
              <p:cNvSpPr/>
              <p:nvPr userDrawn="1"/>
            </p:nvSpPr>
            <p:spPr>
              <a:xfrm flipH="1">
                <a:off x="5807099" y="-1556"/>
                <a:ext cx="143653" cy="453224"/>
              </a:xfrm>
              <a:custGeom>
                <a:avLst/>
                <a:gdLst>
                  <a:gd name="connsiteX0" fmla="*/ 71561 w 116619"/>
                  <a:gd name="connsiteY0" fmla="*/ 0 h 453224"/>
                  <a:gd name="connsiteX1" fmla="*/ 116619 w 116619"/>
                  <a:gd name="connsiteY1" fmla="*/ 145774 h 453224"/>
                  <a:gd name="connsiteX2" fmla="*/ 0 w 116619"/>
                  <a:gd name="connsiteY2" fmla="*/ 453224 h 453224"/>
                  <a:gd name="connsiteX3" fmla="*/ 71561 w 116619"/>
                  <a:gd name="connsiteY3" fmla="*/ 0 h 453224"/>
                  <a:gd name="connsiteX0" fmla="*/ 78782 w 123840"/>
                  <a:gd name="connsiteY0" fmla="*/ 0 h 453224"/>
                  <a:gd name="connsiteX1" fmla="*/ 123840 w 123840"/>
                  <a:gd name="connsiteY1" fmla="*/ 145774 h 453224"/>
                  <a:gd name="connsiteX2" fmla="*/ 7221 w 123840"/>
                  <a:gd name="connsiteY2" fmla="*/ 453224 h 453224"/>
                  <a:gd name="connsiteX3" fmla="*/ 78782 w 123840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3711 w 138769"/>
                  <a:gd name="connsiteY0" fmla="*/ 0 h 453224"/>
                  <a:gd name="connsiteX1" fmla="*/ 138769 w 138769"/>
                  <a:gd name="connsiteY1" fmla="*/ 145774 h 453224"/>
                  <a:gd name="connsiteX2" fmla="*/ 22150 w 138769"/>
                  <a:gd name="connsiteY2" fmla="*/ 453224 h 453224"/>
                  <a:gd name="connsiteX3" fmla="*/ 93711 w 138769"/>
                  <a:gd name="connsiteY3" fmla="*/ 0 h 453224"/>
                  <a:gd name="connsiteX0" fmla="*/ 95845 w 140903"/>
                  <a:gd name="connsiteY0" fmla="*/ 0 h 453224"/>
                  <a:gd name="connsiteX1" fmla="*/ 140903 w 140903"/>
                  <a:gd name="connsiteY1" fmla="*/ 145774 h 453224"/>
                  <a:gd name="connsiteX2" fmla="*/ 24284 w 140903"/>
                  <a:gd name="connsiteY2" fmla="*/ 453224 h 453224"/>
                  <a:gd name="connsiteX3" fmla="*/ 95845 w 140903"/>
                  <a:gd name="connsiteY3" fmla="*/ 0 h 453224"/>
                  <a:gd name="connsiteX0" fmla="*/ 98595 w 143653"/>
                  <a:gd name="connsiteY0" fmla="*/ 0 h 453224"/>
                  <a:gd name="connsiteX1" fmla="*/ 143653 w 143653"/>
                  <a:gd name="connsiteY1" fmla="*/ 145774 h 453224"/>
                  <a:gd name="connsiteX2" fmla="*/ 27034 w 143653"/>
                  <a:gd name="connsiteY2" fmla="*/ 453224 h 453224"/>
                  <a:gd name="connsiteX3" fmla="*/ 98595 w 143653"/>
                  <a:gd name="connsiteY3" fmla="*/ 0 h 45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3653" h="453224">
                    <a:moveTo>
                      <a:pt x="98595" y="0"/>
                    </a:moveTo>
                    <a:lnTo>
                      <a:pt x="143653" y="145774"/>
                    </a:lnTo>
                    <a:cubicBezTo>
                      <a:pt x="38518" y="232356"/>
                      <a:pt x="50005" y="387847"/>
                      <a:pt x="27034" y="453224"/>
                    </a:cubicBezTo>
                    <a:cubicBezTo>
                      <a:pt x="5831" y="365759"/>
                      <a:pt x="-47179" y="100716"/>
                      <a:pt x="98595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57" name="TextBox 4">
            <a:extLst>
              <a:ext uri="{FF2B5EF4-FFF2-40B4-BE49-F238E27FC236}">
                <a16:creationId xmlns:a16="http://schemas.microsoft.com/office/drawing/2014/main" id="{B6D19011-620D-4AF3-9BB4-293795BB7813}"/>
              </a:ext>
            </a:extLst>
          </p:cNvPr>
          <p:cNvSpPr txBox="1"/>
          <p:nvPr/>
        </p:nvSpPr>
        <p:spPr>
          <a:xfrm>
            <a:off x="273378" y="1857081"/>
            <a:ext cx="10699424" cy="440120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Determine the degree of importance for each criterion by giving it a score (from 1 to 100).</a:t>
            </a:r>
          </a:p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Determine the extent of the existence of the criterion for the company being studied and give the extent of the existence of the criterion a degree (from 0.1 to 1)</a:t>
            </a:r>
          </a:p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Determine the value of the criterion by multiplying (the effect x the degree of importance x the existence of the criterion for the company )</a:t>
            </a:r>
          </a:p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Add up the value of the sub-criterion for each item and divide it by the number of sub-criterion for each item</a:t>
            </a:r>
          </a:p>
          <a:p>
            <a:pPr marL="342900" indent="-342900" algn="justLow" rtl="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Add up the value of each item and divide the result by the total number of items measured</a:t>
            </a:r>
            <a:endParaRPr lang="ar-SA" altLang="ko-KR" dirty="0">
              <a:solidFill>
                <a:schemeClr val="bg1"/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58" name="مستطيل 57"/>
          <p:cNvSpPr/>
          <p:nvPr/>
        </p:nvSpPr>
        <p:spPr>
          <a:xfrm>
            <a:off x="1843523" y="816102"/>
            <a:ext cx="9525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" altLang="ko-KR" sz="2800" dirty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What are the steps of the company leadership analysis?</a:t>
            </a:r>
            <a:endParaRPr lang="ar-SA" altLang="ko-KR" sz="2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F6793CD-81E4-4EE3-B86E-DBCD9BCABA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209685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2"/>
            <a:ext cx="11544094" cy="5913313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89" y="328838"/>
            <a:ext cx="32363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The Extent of Existence of </a:t>
            </a:r>
          </a:p>
          <a:p>
            <a:pPr algn="ctr" rtl="0"/>
            <a:r>
              <a:rPr lang="en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Integrated Plan</a:t>
            </a:r>
            <a:endParaRPr lang="ar-SA" altLang="ko-KR" sz="2800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111744"/>
              </p:ext>
            </p:extLst>
          </p:nvPr>
        </p:nvGraphicFramePr>
        <p:xfrm>
          <a:off x="1070771" y="1584221"/>
          <a:ext cx="10125565" cy="4318236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0"/>
                      <a:r>
                        <a:rPr lang="en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criteria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influence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extent of its existence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The company has a three-year strategic plan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The company has annual operating plans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The company operates through financial budgets studied for three years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The company is reviewing the plans monthly, quarterly, semi-annually, annually.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559143" y="328838"/>
            <a:ext cx="7623425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a senior leadership analysis?</a:t>
            </a:r>
            <a:endParaRPr lang="ar-SA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5438AB-BBE2-463F-99B9-34D9B8C9A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209685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5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2"/>
            <a:ext cx="11544094" cy="6103813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17490" y="360251"/>
            <a:ext cx="32363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The Extent of Existence of </a:t>
            </a:r>
          </a:p>
          <a:p>
            <a:pPr algn="ctr"/>
            <a:r>
              <a:rPr lang="en" altLang="ko-KR" sz="2800" dirty="0">
                <a:latin typeface="Al Qabas Bold" panose="00000800000000000000" pitchFamily="2" charset="-78"/>
                <a:cs typeface="Al Qabas Bold" panose="00000800000000000000" pitchFamily="2" charset="-78"/>
              </a:rPr>
              <a:t>Marketing Plan</a:t>
            </a:r>
            <a:endParaRPr lang="ar-SA" altLang="ko-KR" sz="2800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935348"/>
              </p:ext>
            </p:extLst>
          </p:nvPr>
        </p:nvGraphicFramePr>
        <p:xfrm>
          <a:off x="481588" y="1064051"/>
          <a:ext cx="10125565" cy="5103982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l" rtl="0"/>
                      <a:r>
                        <a:rPr lang="en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criteria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influence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extent of its existence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Accurately planned sales and profit targets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There are marketing strategies and tactics for the next three years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Having sales plans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Markets are divided according to studied criteria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A clear and precise definition of the market in which the company operates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A clear and precise definition of the needs, desires and aspirations of customers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Analyzing and predicting the growth of the markets in which the company operates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Analyze and study competitors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Promote products and services in unique selling ways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0469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Managing research and development operations and scheduling them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611558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481588" y="87130"/>
            <a:ext cx="61858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en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a senior leadership analysis?</a:t>
            </a:r>
            <a:endParaRPr lang="ar-SA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1CEB80-90E2-4A57-9602-20F4E9848E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257925"/>
            <a:ext cx="1402586" cy="57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6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2"/>
            <a:ext cx="11544094" cy="5913313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17490" y="389959"/>
            <a:ext cx="3236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" altLang="ko-KR" sz="2400" dirty="0">
                <a:latin typeface="Al Qabas Bold" panose="00000800000000000000" pitchFamily="2" charset="-78"/>
                <a:cs typeface="Al Qabas Bold" panose="00000800000000000000" pitchFamily="2" charset="-78"/>
              </a:rPr>
              <a:t>Management of  Financial Statements and Budgets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96340" y="189762"/>
            <a:ext cx="7623425" cy="64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a senior leadership analysis?</a:t>
            </a:r>
            <a:endParaRPr lang="ar-SA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43721"/>
              </p:ext>
            </p:extLst>
          </p:nvPr>
        </p:nvGraphicFramePr>
        <p:xfrm>
          <a:off x="1070771" y="1575513"/>
          <a:ext cx="10125565" cy="418284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0"/>
                      <a:r>
                        <a:rPr lang="en" sz="16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criteria</a:t>
                      </a:r>
                      <a:endParaRPr lang="en-JM" sz="16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influence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extent of its existence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Accurate and up-to-date financial records</a:t>
                      </a:r>
                      <a:endParaRPr lang="ar-SA" sz="15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Cash flow management</a:t>
                      </a:r>
                      <a:endParaRPr lang="ar-SA" sz="15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Statement of profits and losses (income)</a:t>
                      </a:r>
                      <a:endParaRPr lang="ar-SA" sz="15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Break-even point analysis</a:t>
                      </a: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Analysis of deviations</a:t>
                      </a: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Analysis of financial ratios</a:t>
                      </a: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Standard cost comparisons</a:t>
                      </a: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Cash Settlements</a:t>
                      </a: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8B57008-56CF-4411-965D-53CDCBB930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209685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90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2"/>
            <a:ext cx="11544094" cy="5932363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449853"/>
              </p:ext>
            </p:extLst>
          </p:nvPr>
        </p:nvGraphicFramePr>
        <p:xfrm>
          <a:off x="870474" y="1306655"/>
          <a:ext cx="10125565" cy="4477370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0"/>
                      <a:r>
                        <a:rPr lang="en" sz="18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standards</a:t>
                      </a:r>
                      <a:endParaRPr lang="en-JM" sz="18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influence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+/-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extent of its existence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Tracking</a:t>
                      </a:r>
                      <a:r>
                        <a:rPr lang="en-US" sz="1500" baseline="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new developments in the industry and the target markets.</a:t>
                      </a: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 </a:t>
                      </a:r>
                      <a:endParaRPr lang="zh-CN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Obtaining and studying business information</a:t>
                      </a:r>
                      <a:endParaRPr lang="zh-CN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Obtain sufficient information about all the company's performance indicators. </a:t>
                      </a:r>
                      <a:endParaRPr lang="zh-CN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SA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Provide customers with the best available information regarding </a:t>
                      </a: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goods</a:t>
                      </a:r>
                      <a:r>
                        <a:rPr lang="ar-SA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 and services. </a:t>
                      </a:r>
                      <a:endParaRPr lang="zh-CN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Keep all company employees well informed.</a:t>
                      </a:r>
                      <a:r>
                        <a:rPr lang="ar-SA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 </a:t>
                      </a:r>
                      <a:endParaRPr lang="zh-CN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Management of the information security of the company.</a:t>
                      </a:r>
                      <a:endParaRPr lang="zh-CN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00" kern="1200" baseline="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Continuous updating of information systems</a:t>
                      </a: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526819" y="164456"/>
            <a:ext cx="7623425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a senior leadership analysis?</a:t>
            </a:r>
            <a:endParaRPr lang="ar-SA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9" name="مستطيل 6"/>
          <p:cNvSpPr/>
          <p:nvPr/>
        </p:nvSpPr>
        <p:spPr>
          <a:xfrm>
            <a:off x="8539113" y="314885"/>
            <a:ext cx="3236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latin typeface="Al Qabas Bold" panose="00000800000000000000" pitchFamily="2" charset="-78"/>
                <a:cs typeface="Al Qabas Bold" panose="00000800000000000000" pitchFamily="2" charset="-78"/>
              </a:rPr>
              <a:t>Management Information System</a:t>
            </a:r>
            <a:endParaRPr lang="ar-SA" altLang="ko-KR" sz="2400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D2554-F6C9-4A8F-A7CB-CA177F63BB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209685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57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3"/>
            <a:ext cx="11544094" cy="5827588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6306612"/>
              </p:ext>
            </p:extLst>
          </p:nvPr>
        </p:nvGraphicFramePr>
        <p:xfrm>
          <a:off x="957559" y="1259613"/>
          <a:ext cx="10125565" cy="4607796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0"/>
                      <a:r>
                        <a:rPr lang="en" sz="18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standards</a:t>
                      </a:r>
                      <a:endParaRPr lang="en-JM" sz="18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influence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+/-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extent of its existence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Quality policy of 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goods</a:t>
                      </a: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 and services</a:t>
                      </a:r>
                      <a:endParaRPr lang="zh-CN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Setting high standards for quality control.</a:t>
                      </a: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 </a:t>
                      </a:r>
                      <a:endParaRPr lang="zh-CN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Providing and maintaining safe environment for work</a:t>
                      </a:r>
                      <a:endParaRPr lang="ar-SA" sz="15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ko-KR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Constant</a:t>
                      </a: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 work to improve the quality of goods and services provided by the company</a:t>
                      </a: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Intolerance with poor performance</a:t>
                      </a: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Work with integrity</a:t>
                      </a:r>
                      <a:r>
                        <a:rPr lang="en-US" sz="1500" kern="1200" baseline="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 </a:t>
                      </a: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and high professionalism</a:t>
                      </a: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Providing financial potential to improve the company's appearance as an expression of the company's leadership in the market.</a:t>
                      </a:r>
                      <a:endParaRPr lang="ar-SA" altLang="ko-KR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460896" y="144550"/>
            <a:ext cx="5408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a senior leadership analysis?</a:t>
            </a:r>
            <a:endParaRPr lang="ar-SA" altLang="ko-KR" sz="2400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9" name="مستطيل 6"/>
          <p:cNvSpPr/>
          <p:nvPr/>
        </p:nvSpPr>
        <p:spPr>
          <a:xfrm>
            <a:off x="8486861" y="190717"/>
            <a:ext cx="3236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latin typeface="Al Qabas Bold" panose="00000800000000000000" pitchFamily="2" charset="-78"/>
                <a:cs typeface="Al Qabas Bold" panose="00000800000000000000" pitchFamily="2" charset="-78"/>
              </a:rPr>
              <a:t>Improvement the Quality of Production and Processes</a:t>
            </a:r>
            <a:endParaRPr lang="ar-SA" altLang="ko-KR" sz="2400" dirty="0"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038130-37E7-4F0F-8A4F-DC469D42E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209685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59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3"/>
            <a:ext cx="11544094" cy="5970462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261772"/>
              </p:ext>
            </p:extLst>
          </p:nvPr>
        </p:nvGraphicFramePr>
        <p:xfrm>
          <a:off x="1070771" y="1122237"/>
          <a:ext cx="10125565" cy="4921102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0"/>
                      <a:r>
                        <a:rPr lang="en" sz="18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standards</a:t>
                      </a:r>
                      <a:endParaRPr lang="en-JM" sz="18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influence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+/-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extent of its existence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Verify that the company's goals are clear</a:t>
                      </a:r>
                      <a:endParaRPr lang="ar-SA" sz="18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indent="0" algn="l" rtl="0">
                        <a:buFont typeface="+mj-lt"/>
                        <a:buNone/>
                      </a:pPr>
                      <a:r>
                        <a:rPr lang="ar-SA" altLang="ko-KR" sz="18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Communication to make sure </a:t>
                      </a:r>
                      <a:r>
                        <a:rPr lang="en-US" altLang="ko-KR" sz="18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that all </a:t>
                      </a:r>
                      <a:r>
                        <a:rPr lang="ar-SA" altLang="ko-KR" sz="18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employees understand </a:t>
                      </a:r>
                      <a:r>
                        <a:rPr lang="en-US" altLang="ko-KR" sz="18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the company’s </a:t>
                      </a:r>
                      <a:r>
                        <a:rPr lang="ar-SA" altLang="ko-KR" sz="18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goals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8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Existence of structures for administrative functions and a policy </a:t>
                      </a:r>
                      <a:r>
                        <a:rPr lang="en-US" altLang="ko-KR" sz="18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for applying </a:t>
                      </a:r>
                      <a:r>
                        <a:rPr lang="ar-SA" altLang="ko-KR" sz="18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powers </a:t>
                      </a:r>
                      <a:r>
                        <a:rPr lang="en-US" altLang="ko-KR" sz="18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 and responsibilities.</a:t>
                      </a:r>
                      <a:endParaRPr lang="ar-SA" altLang="ko-KR" sz="18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Having written job descriptions</a:t>
                      </a:r>
                      <a:endParaRPr lang="ar-SA" sz="18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Regular assessments for progress and performance</a:t>
                      </a:r>
                      <a:endParaRPr lang="ar-SA" sz="18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Fair employment practices</a:t>
                      </a:r>
                      <a:endParaRPr lang="ar-SA" sz="18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Having fair payment structure</a:t>
                      </a:r>
                      <a:endParaRPr lang="ar-SA" sz="18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Encouraging creativity and innovation.</a:t>
                      </a:r>
                      <a:r>
                        <a:rPr lang="ar-SA" sz="18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 </a:t>
                      </a:r>
                      <a:endParaRPr lang="zh-CN" altLang="en-US" sz="20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8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Interest in learning and growth</a:t>
                      </a:r>
                      <a:endParaRPr lang="ar-SA" sz="18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04693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589455" y="422126"/>
            <a:ext cx="7623425" cy="450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a senior leadership analysis?</a:t>
            </a:r>
            <a:endParaRPr lang="ar-SA" altLang="ko-KR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9" name="مستطيل 6"/>
          <p:cNvSpPr/>
          <p:nvPr/>
        </p:nvSpPr>
        <p:spPr>
          <a:xfrm>
            <a:off x="8617490" y="295410"/>
            <a:ext cx="3236360" cy="92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1" dirty="0">
                <a:latin typeface="Al Qabas Bold" panose="00000800000000000000" pitchFamily="2" charset="-78"/>
                <a:cs typeface="Al Qabas Bold" panose="00000800000000000000" pitchFamily="2" charset="-78"/>
              </a:rPr>
              <a:t>Personnel Management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D7777A-85B6-4A94-ADC5-CE33094901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209685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41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46AEB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2"/>
            <a:ext cx="11544094" cy="6055573"/>
          </a:xfrm>
          <a:prstGeom prst="frame">
            <a:avLst>
              <a:gd name="adj1" fmla="val 890"/>
            </a:avLst>
          </a:prstGeom>
          <a:solidFill>
            <a:srgbClr val="46AEB8"/>
          </a:solidFill>
          <a:ln>
            <a:solidFill>
              <a:srgbClr val="46A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8914635"/>
              </p:ext>
            </p:extLst>
          </p:nvPr>
        </p:nvGraphicFramePr>
        <p:xfrm>
          <a:off x="556996" y="982497"/>
          <a:ext cx="10125565" cy="5097248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4605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5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0"/>
                      <a:r>
                        <a:rPr lang="en" sz="1800" b="1" spc="0" dirty="0">
                          <a:solidFill>
                            <a:schemeClr val="tx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most important measurement standards</a:t>
                      </a:r>
                      <a:endParaRPr lang="en-JM" sz="1800" b="1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Degree of influence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Positively and negatively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+/-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Importance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to 100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The extent of its existence</a:t>
                      </a:r>
                    </a:p>
                    <a:p>
                      <a:pPr algn="ctr" rtl="0"/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to 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altLang="ko-KR" sz="1600" b="1" spc="0" dirty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Value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6A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Leaders' problem-solving capabilities </a:t>
                      </a:r>
                      <a:endParaRPr lang="zh-CN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Stay in constant calm.</a:t>
                      </a:r>
                      <a:endParaRPr lang="zh-CN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Be objective during discussions</a:t>
                      </a:r>
                      <a:r>
                        <a:rPr lang="en-US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.</a:t>
                      </a:r>
                      <a:r>
                        <a:rPr lang="ar-SA" sz="15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 </a:t>
                      </a:r>
                      <a:endParaRPr lang="zh-CN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SA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Listen to employees.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SA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Ability to manage change to minimize negative impacts. </a:t>
                      </a:r>
                      <a:endParaRPr lang="zh-CN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SA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Making immediate</a:t>
                      </a:r>
                      <a:r>
                        <a:rPr lang="en-US" sz="1500" kern="1200" baseline="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 and</a:t>
                      </a:r>
                      <a:r>
                        <a:rPr lang="ar-SA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 informed decisions</a:t>
                      </a: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.</a:t>
                      </a: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SA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Ability to analyze facts </a:t>
                      </a: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during</a:t>
                      </a:r>
                      <a:r>
                        <a:rPr lang="ar-SA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 managing administrative problems</a:t>
                      </a: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.</a:t>
                      </a:r>
                      <a:r>
                        <a:rPr lang="ar-SA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 </a:t>
                      </a:r>
                      <a:endParaRPr lang="zh-CN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SA" sz="1500" kern="12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Delegate tasks that can be performed by another person more efficiently.</a:t>
                      </a:r>
                      <a:endParaRPr lang="zh-CN" altLang="en-US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ar-SA" sz="1500" kern="1200" baseline="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Have a high ability to analyze available options </a:t>
                      </a:r>
                      <a:endParaRPr lang="ar-SA" sz="1500" kern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0469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Continuous learning and reading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Al Qabas Light" panose="00000400000000000000" pitchFamily="2" charset="-78"/>
                          <a:ea typeface="Times New Roman" panose="02020603050405020304" pitchFamily="18" charset="0"/>
                          <a:cs typeface="Al Qabas Light" panose="00000400000000000000" pitchFamily="2" charset="-78"/>
                        </a:rPr>
                        <a:t>.</a:t>
                      </a:r>
                      <a:endParaRPr lang="ar-SA" sz="16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92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611558"/>
                  </a:ext>
                </a:extLst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556996" y="318923"/>
            <a:ext cx="7623425" cy="64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>
              <a:lnSpc>
                <a:spcPct val="150000"/>
              </a:lnSpc>
            </a:pPr>
            <a:r>
              <a:rPr lang="en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An example of a senior leadership analysis?</a:t>
            </a:r>
            <a:endParaRPr lang="ar-SA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9" name="مستطيل 6"/>
          <p:cNvSpPr/>
          <p:nvPr/>
        </p:nvSpPr>
        <p:spPr>
          <a:xfrm>
            <a:off x="8617490" y="282932"/>
            <a:ext cx="323636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500" dirty="0">
                <a:latin typeface="Al Qabas Bold" panose="00000800000000000000" pitchFamily="2" charset="-78"/>
                <a:cs typeface="Al Qabas Bold" panose="00000800000000000000" pitchFamily="2" charset="-78"/>
              </a:rPr>
              <a:t>Interpersonal and Management Skills of Leaders </a:t>
            </a:r>
            <a:endParaRPr lang="zh-CN" altLang="en-US" sz="2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95739A-0614-4569-93D2-A9F35DBE22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45" y="6209685"/>
            <a:ext cx="1402586" cy="62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2462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930</Words>
  <Application>Microsoft Office PowerPoint</Application>
  <PresentationFormat>Widescreen</PresentationFormat>
  <Paragraphs>182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 Light</vt:lpstr>
      <vt:lpstr>Calibri</vt:lpstr>
      <vt:lpstr>Al Qabas Light</vt:lpstr>
      <vt:lpstr>Al Qabas Bold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Hisham</dc:creator>
  <cp:lastModifiedBy>TAG Training</cp:lastModifiedBy>
  <cp:revision>27</cp:revision>
  <dcterms:created xsi:type="dcterms:W3CDTF">2023-04-05T23:23:46Z</dcterms:created>
  <dcterms:modified xsi:type="dcterms:W3CDTF">2024-09-05T10:31:54Z</dcterms:modified>
</cp:coreProperties>
</file>