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281" r:id="rId4"/>
    <p:sldId id="282" r:id="rId5"/>
    <p:sldId id="283" r:id="rId6"/>
    <p:sldId id="284" r:id="rId7"/>
    <p:sldId id="285" r:id="rId8"/>
    <p:sldId id="266" r:id="rId9"/>
    <p:sldId id="267" r:id="rId10"/>
  </p:sldIdLst>
  <p:sldSz cx="12192000" cy="6858000"/>
  <p:notesSz cx="6858000" cy="9144000"/>
  <p:embeddedFontLst>
    <p:embeddedFont>
      <p:font typeface="Al Qabas Bold" panose="020B0604020202020204" charset="-78"/>
      <p:bold r:id="rId11"/>
    </p:embeddedFont>
    <p:embeddedFont>
      <p:font typeface="Al Qabas Light" panose="020B0604020202020204" charset="-7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8465" y="3971519"/>
            <a:ext cx="9090837" cy="1441450"/>
          </a:xfrm>
        </p:spPr>
        <p:txBody>
          <a:bodyPr>
            <a:normAutofit lnSpcReduction="10000"/>
          </a:bodyPr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" altLang="ko-KR" sz="4800" dirty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Production and Operations Management Analysis Activity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مجموعة 44"/>
          <p:cNvGrpSpPr/>
          <p:nvPr/>
        </p:nvGrpSpPr>
        <p:grpSpPr>
          <a:xfrm>
            <a:off x="10297633" y="4805916"/>
            <a:ext cx="2146600" cy="2297105"/>
            <a:chOff x="10297633" y="4805916"/>
            <a:chExt cx="2146600" cy="2297105"/>
          </a:xfrm>
        </p:grpSpPr>
        <p:grpSp>
          <p:nvGrpSpPr>
            <p:cNvPr id="46" name="그룹 4">
              <a:extLst>
                <a:ext uri="{FF2B5EF4-FFF2-40B4-BE49-F238E27FC236}">
                  <a16:creationId xmlns:a16="http://schemas.microsoft.com/office/drawing/2014/main" id="{71752301-D92E-4D79-BF2B-4305B126D797}"/>
                </a:ext>
              </a:extLst>
            </p:cNvPr>
            <p:cNvGrpSpPr/>
            <p:nvPr/>
          </p:nvGrpSpPr>
          <p:grpSpPr>
            <a:xfrm>
              <a:off x="10297633" y="5536241"/>
              <a:ext cx="2146600" cy="156678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E3ED16A4-1376-4238-9F5E-F0B1FFDB562F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id="{65098AB4-3535-4F1E-89FE-167B43C54770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825C163D-A1BF-41C8-B303-595E350C1FDA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8DC744F5-F671-4926-8885-018D87EFF748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645BFE60-66EB-4AB1-99BB-AC1028C9DAB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id="{9752675A-9CE1-4787-BDA7-2F13CE27E25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70AA3E2F-FFD7-41C8-937B-1BB1FD6D48AA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id="{E2FB70C2-4275-44C2-BEBB-19D2A59B2B29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id="{BBB44E7F-6D1B-47B6-9E98-3ED138935D38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id="{6C2339E1-B72E-4353-8A5C-175C317F45CF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id="{658111E6-1D20-456F-800A-B2F95B3FF91B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0678419F-6DC9-4A44-A8DE-1A75E6FE4310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47EA14DE-3051-4A53-AFAB-78F38092F6BF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E8861E65-EAD0-466F-B6C6-5253411D3A55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1" name="Oval 11">
                <a:extLst>
                  <a:ext uri="{FF2B5EF4-FFF2-40B4-BE49-F238E27FC236}">
                    <a16:creationId xmlns:a16="http://schemas.microsoft.com/office/drawing/2014/main" id="{F0A73230-26FA-4986-B498-5344E4819AB0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2" name="Oval 11">
                <a:extLst>
                  <a:ext uri="{FF2B5EF4-FFF2-40B4-BE49-F238E27FC236}">
                    <a16:creationId xmlns:a16="http://schemas.microsoft.com/office/drawing/2014/main" id="{6F66F626-346C-49CA-B56E-D85565363C03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3" name="Oval 11">
                <a:extLst>
                  <a:ext uri="{FF2B5EF4-FFF2-40B4-BE49-F238E27FC236}">
                    <a16:creationId xmlns:a16="http://schemas.microsoft.com/office/drawing/2014/main" id="{9483083D-2EA9-47BD-B7D3-431AFD4D109C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4" name="사다리꼴 22">
                <a:extLst>
                  <a:ext uri="{FF2B5EF4-FFF2-40B4-BE49-F238E27FC236}">
                    <a16:creationId xmlns:a16="http://schemas.microsoft.com/office/drawing/2014/main" id="{370D5F0B-6713-44A3-87F1-5C4347632CD8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47" name="그룹 23">
              <a:extLst>
                <a:ext uri="{FF2B5EF4-FFF2-40B4-BE49-F238E27FC236}">
                  <a16:creationId xmlns:a16="http://schemas.microsoft.com/office/drawing/2014/main" id="{44838416-64E2-4B8A-B0BE-38B6123CE7AB}"/>
                </a:ext>
              </a:extLst>
            </p:cNvPr>
            <p:cNvGrpSpPr/>
            <p:nvPr/>
          </p:nvGrpSpPr>
          <p:grpSpPr>
            <a:xfrm>
              <a:off x="11087551" y="4805916"/>
              <a:ext cx="468994" cy="901546"/>
              <a:chOff x="5304862" y="-789923"/>
              <a:chExt cx="645890" cy="1241591"/>
            </a:xfrm>
          </p:grpSpPr>
          <p:grpSp>
            <p:nvGrpSpPr>
              <p:cNvPr id="49" name="그룹 24">
                <a:extLst>
                  <a:ext uri="{FF2B5EF4-FFF2-40B4-BE49-F238E27FC236}">
                    <a16:creationId xmlns:a16="http://schemas.microsoft.com/office/drawing/2014/main" id="{E7EF55E3-CB9F-48ED-87C1-08F32340C6BA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54" name="이등변 삼각형 49">
                  <a:extLst>
                    <a:ext uri="{FF2B5EF4-FFF2-40B4-BE49-F238E27FC236}">
                      <a16:creationId xmlns:a16="http://schemas.microsoft.com/office/drawing/2014/main" id="{28216990-4F60-4C97-A358-84C93070C22A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55" name="자유형: 도형 30">
                  <a:extLst>
                    <a:ext uri="{FF2B5EF4-FFF2-40B4-BE49-F238E27FC236}">
                      <a16:creationId xmlns:a16="http://schemas.microsoft.com/office/drawing/2014/main" id="{D96BE585-05E0-4033-B2FB-312588F9F104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56" name="자유형: 도형 31">
                  <a:extLst>
                    <a:ext uri="{FF2B5EF4-FFF2-40B4-BE49-F238E27FC236}">
                      <a16:creationId xmlns:a16="http://schemas.microsoft.com/office/drawing/2014/main" id="{CEA24E68-55C7-4862-96C3-1274E6ED7550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50" name="타원 25">
                <a:extLst>
                  <a:ext uri="{FF2B5EF4-FFF2-40B4-BE49-F238E27FC236}">
                    <a16:creationId xmlns:a16="http://schemas.microsoft.com/office/drawing/2014/main" id="{83751921-BBCD-40BB-9C8D-EE9005C6AD6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rgbClr val="46AEB8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1" name="직사각형 26">
                <a:extLst>
                  <a:ext uri="{FF2B5EF4-FFF2-40B4-BE49-F238E27FC236}">
                    <a16:creationId xmlns:a16="http://schemas.microsoft.com/office/drawing/2014/main" id="{92FAE15D-637E-4A82-9437-8BDF92AC2116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2" name="자유형: 도형 27">
                <a:extLst>
                  <a:ext uri="{FF2B5EF4-FFF2-40B4-BE49-F238E27FC236}">
                    <a16:creationId xmlns:a16="http://schemas.microsoft.com/office/drawing/2014/main" id="{4E23ACC3-7A6C-4563-A8DC-97C9FA37BDAF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3" name="자유형: 도형 28">
                <a:extLst>
                  <a:ext uri="{FF2B5EF4-FFF2-40B4-BE49-F238E27FC236}">
                    <a16:creationId xmlns:a16="http://schemas.microsoft.com/office/drawing/2014/main" id="{19885A41-8F4B-4C95-845E-D567F1462026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75" name="Rectangle 74"/>
          <p:cNvSpPr/>
          <p:nvPr/>
        </p:nvSpPr>
        <p:spPr>
          <a:xfrm>
            <a:off x="143233" y="576887"/>
            <a:ext cx="572123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Future Companies Innovation Programs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0D8440E-D88B-4070-9159-3F9259B57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" y="6109982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/>
          <p:cNvGrpSpPr/>
          <p:nvPr/>
        </p:nvGrpSpPr>
        <p:grpSpPr>
          <a:xfrm>
            <a:off x="10297633" y="4805916"/>
            <a:ext cx="2146600" cy="2297105"/>
            <a:chOff x="10297633" y="4805916"/>
            <a:chExt cx="2146600" cy="2297105"/>
          </a:xfrm>
        </p:grpSpPr>
        <p:grpSp>
          <p:nvGrpSpPr>
            <p:cNvPr id="18" name="그룹 4">
              <a:extLst>
                <a:ext uri="{FF2B5EF4-FFF2-40B4-BE49-F238E27FC236}">
                  <a16:creationId xmlns:a16="http://schemas.microsoft.com/office/drawing/2014/main" id="{71752301-D92E-4D79-BF2B-4305B126D797}"/>
                </a:ext>
              </a:extLst>
            </p:cNvPr>
            <p:cNvGrpSpPr/>
            <p:nvPr/>
          </p:nvGrpSpPr>
          <p:grpSpPr>
            <a:xfrm>
              <a:off x="10297633" y="5536241"/>
              <a:ext cx="2146600" cy="156678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29" name="Oval 11">
                <a:extLst>
                  <a:ext uri="{FF2B5EF4-FFF2-40B4-BE49-F238E27FC236}">
                    <a16:creationId xmlns:a16="http://schemas.microsoft.com/office/drawing/2014/main" id="{E3ED16A4-1376-4238-9F5E-F0B1FFDB562F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0" name="Oval 11">
                <a:extLst>
                  <a:ext uri="{FF2B5EF4-FFF2-40B4-BE49-F238E27FC236}">
                    <a16:creationId xmlns:a16="http://schemas.microsoft.com/office/drawing/2014/main" id="{65098AB4-3535-4F1E-89FE-167B43C54770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1" name="Oval 11">
                <a:extLst>
                  <a:ext uri="{FF2B5EF4-FFF2-40B4-BE49-F238E27FC236}">
                    <a16:creationId xmlns:a16="http://schemas.microsoft.com/office/drawing/2014/main" id="{825C163D-A1BF-41C8-B303-595E350C1FDA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2" name="Oval 11">
                <a:extLst>
                  <a:ext uri="{FF2B5EF4-FFF2-40B4-BE49-F238E27FC236}">
                    <a16:creationId xmlns:a16="http://schemas.microsoft.com/office/drawing/2014/main" id="{8DC744F5-F671-4926-8885-018D87EFF748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3" name="Oval 11">
                <a:extLst>
                  <a:ext uri="{FF2B5EF4-FFF2-40B4-BE49-F238E27FC236}">
                    <a16:creationId xmlns:a16="http://schemas.microsoft.com/office/drawing/2014/main" id="{645BFE60-66EB-4AB1-99BB-AC1028C9DAB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" name="Oval 11">
                <a:extLst>
                  <a:ext uri="{FF2B5EF4-FFF2-40B4-BE49-F238E27FC236}">
                    <a16:creationId xmlns:a16="http://schemas.microsoft.com/office/drawing/2014/main" id="{9752675A-9CE1-4787-BDA7-2F13CE27E25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70AA3E2F-FFD7-41C8-937B-1BB1FD6D48AA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E2FB70C2-4275-44C2-BEBB-19D2A59B2B29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7" name="Oval 11">
                <a:extLst>
                  <a:ext uri="{FF2B5EF4-FFF2-40B4-BE49-F238E27FC236}">
                    <a16:creationId xmlns:a16="http://schemas.microsoft.com/office/drawing/2014/main" id="{BBB44E7F-6D1B-47B6-9E98-3ED138935D38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8" name="Oval 11">
                <a:extLst>
                  <a:ext uri="{FF2B5EF4-FFF2-40B4-BE49-F238E27FC236}">
                    <a16:creationId xmlns:a16="http://schemas.microsoft.com/office/drawing/2014/main" id="{6C2339E1-B72E-4353-8A5C-175C317F45CF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658111E6-1D20-456F-800A-B2F95B3FF91B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0" name="Oval 11">
                <a:extLst>
                  <a:ext uri="{FF2B5EF4-FFF2-40B4-BE49-F238E27FC236}">
                    <a16:creationId xmlns:a16="http://schemas.microsoft.com/office/drawing/2014/main" id="{0678419F-6DC9-4A44-A8DE-1A75E6FE4310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1" name="Oval 11">
                <a:extLst>
                  <a:ext uri="{FF2B5EF4-FFF2-40B4-BE49-F238E27FC236}">
                    <a16:creationId xmlns:a16="http://schemas.microsoft.com/office/drawing/2014/main" id="{47EA14DE-3051-4A53-AFAB-78F38092F6BF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2" name="Oval 11">
                <a:extLst>
                  <a:ext uri="{FF2B5EF4-FFF2-40B4-BE49-F238E27FC236}">
                    <a16:creationId xmlns:a16="http://schemas.microsoft.com/office/drawing/2014/main" id="{E8861E65-EAD0-466F-B6C6-5253411D3A55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3" name="Oval 11">
                <a:extLst>
                  <a:ext uri="{FF2B5EF4-FFF2-40B4-BE49-F238E27FC236}">
                    <a16:creationId xmlns:a16="http://schemas.microsoft.com/office/drawing/2014/main" id="{F0A73230-26FA-4986-B498-5344E4819AB0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6F66F626-346C-49CA-B56E-D85565363C03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9483083D-2EA9-47BD-B7D3-431AFD4D109C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6" name="사다리꼴 22">
                <a:extLst>
                  <a:ext uri="{FF2B5EF4-FFF2-40B4-BE49-F238E27FC236}">
                    <a16:creationId xmlns:a16="http://schemas.microsoft.com/office/drawing/2014/main" id="{370D5F0B-6713-44A3-87F1-5C4347632CD8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9" name="그룹 23">
              <a:extLst>
                <a:ext uri="{FF2B5EF4-FFF2-40B4-BE49-F238E27FC236}">
                  <a16:creationId xmlns:a16="http://schemas.microsoft.com/office/drawing/2014/main" id="{44838416-64E2-4B8A-B0BE-38B6123CE7AB}"/>
                </a:ext>
              </a:extLst>
            </p:cNvPr>
            <p:cNvGrpSpPr/>
            <p:nvPr/>
          </p:nvGrpSpPr>
          <p:grpSpPr>
            <a:xfrm>
              <a:off x="11087551" y="4805916"/>
              <a:ext cx="468994" cy="901546"/>
              <a:chOff x="5304862" y="-789923"/>
              <a:chExt cx="645890" cy="1241591"/>
            </a:xfrm>
          </p:grpSpPr>
          <p:grpSp>
            <p:nvGrpSpPr>
              <p:cNvPr id="21" name="그룹 24">
                <a:extLst>
                  <a:ext uri="{FF2B5EF4-FFF2-40B4-BE49-F238E27FC236}">
                    <a16:creationId xmlns:a16="http://schemas.microsoft.com/office/drawing/2014/main" id="{E7EF55E3-CB9F-48ED-87C1-08F32340C6BA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6" name="이등변 삼각형 49">
                  <a:extLst>
                    <a:ext uri="{FF2B5EF4-FFF2-40B4-BE49-F238E27FC236}">
                      <a16:creationId xmlns:a16="http://schemas.microsoft.com/office/drawing/2014/main" id="{28216990-4F60-4C97-A358-84C93070C22A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7" name="자유형: 도형 30">
                  <a:extLst>
                    <a:ext uri="{FF2B5EF4-FFF2-40B4-BE49-F238E27FC236}">
                      <a16:creationId xmlns:a16="http://schemas.microsoft.com/office/drawing/2014/main" id="{D96BE585-05E0-4033-B2FB-312588F9F104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8" name="자유형: 도형 31">
                  <a:extLst>
                    <a:ext uri="{FF2B5EF4-FFF2-40B4-BE49-F238E27FC236}">
                      <a16:creationId xmlns:a16="http://schemas.microsoft.com/office/drawing/2014/main" id="{CEA24E68-55C7-4862-96C3-1274E6ED7550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22" name="타원 25">
                <a:extLst>
                  <a:ext uri="{FF2B5EF4-FFF2-40B4-BE49-F238E27FC236}">
                    <a16:creationId xmlns:a16="http://schemas.microsoft.com/office/drawing/2014/main" id="{83751921-BBCD-40BB-9C8D-EE9005C6AD6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rgbClr val="46AEB8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" name="직사각형 26">
                <a:extLst>
                  <a:ext uri="{FF2B5EF4-FFF2-40B4-BE49-F238E27FC236}">
                    <a16:creationId xmlns:a16="http://schemas.microsoft.com/office/drawing/2014/main" id="{92FAE15D-637E-4A82-9437-8BDF92AC2116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" name="자유형: 도형 27">
                <a:extLst>
                  <a:ext uri="{FF2B5EF4-FFF2-40B4-BE49-F238E27FC236}">
                    <a16:creationId xmlns:a16="http://schemas.microsoft.com/office/drawing/2014/main" id="{4E23ACC3-7A6C-4563-A8DC-97C9FA37BDAF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5" name="자유형: 도형 28">
                <a:extLst>
                  <a:ext uri="{FF2B5EF4-FFF2-40B4-BE49-F238E27FC236}">
                    <a16:creationId xmlns:a16="http://schemas.microsoft.com/office/drawing/2014/main" id="{19885A41-8F4B-4C95-845E-D567F1462026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304817" y="1866032"/>
            <a:ext cx="10699424" cy="429861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degree of importance for each criterion by giving it a score (from 1 to 100).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extent of the existence of the standard for the company being studied and give the extent of the existence of the standard a degree (from 0.1 to 1)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value of the criterion by multiplying (the effect x the degree of importance x the existence of the criterion for the company )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Add up the value of the sub-criteria for each item and divide it by the number of sub-criteria for each item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Add up the value of each item and divide the result by the total number of items measured</a:t>
            </a:r>
            <a:endParaRPr lang="ar-SA" altLang="ko-KR" dirty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841474" y="816039"/>
            <a:ext cx="9525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" altLang="ko-KR" sz="2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What are the steps of production and operations management analysis?</a:t>
            </a:r>
            <a:endParaRPr lang="ar-SA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306945C-B2EE-45C8-B957-FC69E2F5E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" y="6109982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789487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69243" y="314981"/>
            <a:ext cx="3236360" cy="138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Evaluation Criteria (Purchasing and Warehousing)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31925"/>
              </p:ext>
            </p:extLst>
          </p:nvPr>
        </p:nvGraphicFramePr>
        <p:xfrm>
          <a:off x="1112166" y="1819810"/>
          <a:ext cx="10125564" cy="3972681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8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8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Does the company have reliable and affordable suppliers?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Does the company have a procurement system that is applied?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Does the company have effective inventory control policies and procedures?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Are inventory turnover rates planned, whether for raw materials or ready-to-sell products?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Is there a slow turnover rate, whether for raw materials or products, and how is it managed?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Does the company follow a policy of re-ordering, whether for raw materials or products?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analysis of purchasing and warehousing</a:t>
            </a:r>
            <a:endParaRPr lang="en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E8C514-C0EB-44B8-BE82-362B6367A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" y="6109982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2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532312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239833"/>
              </p:ext>
            </p:extLst>
          </p:nvPr>
        </p:nvGraphicFramePr>
        <p:xfrm>
          <a:off x="822020" y="1576097"/>
          <a:ext cx="10125564" cy="387450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 products and materials move without problems?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Does the company know how long each production and operations management function takes?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Have production/operations targets been set, and is the company working to achieve these goals?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 production/operations staff use appropriate tools and techniques to plan and control operations?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14877" y="414354"/>
            <a:ext cx="762342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production scheduling </a:t>
            </a:r>
            <a:r>
              <a:rPr lang="en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analysis ?</a:t>
            </a:r>
          </a:p>
        </p:txBody>
      </p:sp>
      <p:sp>
        <p:nvSpPr>
          <p:cNvPr id="9" name="مستطيل 6"/>
          <p:cNvSpPr/>
          <p:nvPr/>
        </p:nvSpPr>
        <p:spPr>
          <a:xfrm>
            <a:off x="7661795" y="621733"/>
            <a:ext cx="4530205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Evaluation Criteria (Production Scheduling)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B7787-0797-4C16-BB40-155FE72A5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" y="6109982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9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955869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Evaluation Criteria (Quality Control)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403084"/>
              </p:ext>
            </p:extLst>
          </p:nvPr>
        </p:nvGraphicFramePr>
        <p:xfrm>
          <a:off x="979013" y="1617156"/>
          <a:ext cx="10125564" cy="4267200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8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8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Does the company follow a clear policy and procedures to control the quality of production?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Does the company follow a clear policy and procedures regarding damaged purchases / sales returns?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Is the company working to reduce rejection rates, whether for damaged purchases or for damaged sales?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Is production and operations managed smoothly and without any errors or any disruptions ?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Does the company follow a policy ( do that the right way from the first time) ?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Has the company developed any particular competencies in the field of production/operations?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Does the company follow a policy of continuous development and improvement in its work?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administrative job analysis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919422-B8F8-4B51-BD94-055415D6E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" y="6109982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799012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 dirty="0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081644"/>
              </p:ext>
            </p:extLst>
          </p:nvPr>
        </p:nvGraphicFramePr>
        <p:xfrm>
          <a:off x="1093313" y="1697262"/>
          <a:ext cx="10125564" cy="3810000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8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8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Are the facilities strategically located near resources and markets?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Are facilities, offices, machinery and equipment in good condition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Does the company have a maintenance policy for facilities, offices, machinery and equipment?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Does the company have the necessary </a:t>
                      </a:r>
                      <a:r>
                        <a:rPr lang="en-US" altLang="ko-KR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capabilities and capacities</a:t>
                      </a: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?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Does the company have an occupational health and safety policy and procedures?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Does the company have a policy for environment management?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facilities management analysis</a:t>
            </a:r>
            <a:endParaRPr lang="en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072845" y="572904"/>
            <a:ext cx="3942453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Evaluation Criteria</a:t>
            </a:r>
          </a:p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( Facilities Management )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F7346-6D0C-4462-8E7C-E145AEFFA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" y="6109982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5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494212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082160"/>
              </p:ext>
            </p:extLst>
          </p:nvPr>
        </p:nvGraphicFramePr>
        <p:xfrm>
          <a:off x="1093313" y="1697262"/>
          <a:ext cx="10125564" cy="3319135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Does the company have an insurance policy and procedures?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Have the appropriate risks been covered?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Are there any procedures for reviewing the insurance management?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insurance management </a:t>
            </a:r>
            <a:r>
              <a:rPr lang="en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analysis</a:t>
            </a:r>
          </a:p>
        </p:txBody>
      </p:sp>
      <p:sp>
        <p:nvSpPr>
          <p:cNvPr id="9" name="مستطيل 6"/>
          <p:cNvSpPr/>
          <p:nvPr/>
        </p:nvSpPr>
        <p:spPr>
          <a:xfrm>
            <a:off x="8532052" y="181942"/>
            <a:ext cx="3236360" cy="138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Evaluation Criteria</a:t>
            </a:r>
          </a:p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( Insurance Management )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F2AA4-0F3E-446E-9B89-F3F381B31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" y="6109982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4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794115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Summary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Facilities Management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Quality Control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7850"/>
            <a:ext cx="2336298" cy="2395968"/>
            <a:chOff x="395534" y="3720929"/>
            <a:chExt cx="3972999" cy="2413488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0929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Production Scheduling</a:t>
              </a: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7854"/>
            <a:ext cx="2336298" cy="2395966"/>
            <a:chOff x="395534" y="3720931"/>
            <a:chExt cx="3972999" cy="2413484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Purchases and Warehousing</a:t>
              </a: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E1A1F2-4BD6-4FAD-ADE3-EBE995107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" y="6109982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851265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Summary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 __________________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 __________________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8968"/>
            <a:ext cx="2336298" cy="2394849"/>
            <a:chOff x="395534" y="3722056"/>
            <a:chExt cx="3972999" cy="2412361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 __________________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8971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Insurance Management</a:t>
              </a: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5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6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7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8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1995B0-2A6A-4F00-9911-9BE5BB3C5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" y="6109982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725</Words>
  <Application>Microsoft Office PowerPoint</Application>
  <PresentationFormat>Widescreen</PresentationFormat>
  <Paragraphs>117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Al Qabas Light</vt:lpstr>
      <vt:lpstr>Calibri Light</vt:lpstr>
      <vt:lpstr>Calibri</vt:lpstr>
      <vt:lpstr>Al Qabas Bold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TAG Training</cp:lastModifiedBy>
  <cp:revision>24</cp:revision>
  <dcterms:created xsi:type="dcterms:W3CDTF">2023-04-05T23:23:46Z</dcterms:created>
  <dcterms:modified xsi:type="dcterms:W3CDTF">2024-09-05T10:41:44Z</dcterms:modified>
</cp:coreProperties>
</file>