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71" r:id="rId2"/>
    <p:sldId id="269" r:id="rId3"/>
    <p:sldId id="282" r:id="rId4"/>
    <p:sldId id="283" r:id="rId5"/>
    <p:sldId id="284" r:id="rId6"/>
    <p:sldId id="285" r:id="rId7"/>
    <p:sldId id="286" r:id="rId8"/>
    <p:sldId id="287" r:id="rId9"/>
    <p:sldId id="288" r:id="rId10"/>
    <p:sldId id="266" r:id="rId11"/>
    <p:sldId id="267" r:id="rId12"/>
  </p:sldIdLst>
  <p:sldSz cx="12192000" cy="6858000"/>
  <p:notesSz cx="6858000" cy="9144000"/>
  <p:embeddedFontLst>
    <p:embeddedFont>
      <p:font typeface="Al Qabas Bold" panose="020B0604020202020204" charset="-78"/>
      <p:bold r:id="rId13"/>
    </p:embeddedFont>
    <p:embeddedFont>
      <p:font typeface="Al Qabas Light" panose="020B0604020202020204" charset="-78"/>
      <p:regular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n"/>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341" autoAdjust="0"/>
    <p:restoredTop sz="94660"/>
  </p:normalViewPr>
  <p:slideViewPr>
    <p:cSldViewPr snapToGrid="0">
      <p:cViewPr varScale="1">
        <p:scale>
          <a:sx n="67" d="100"/>
          <a:sy n="67" d="100"/>
        </p:scale>
        <p:origin x="5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GB"/>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GB"/>
          </a:p>
        </p:txBody>
      </p:sp>
      <p:sp>
        <p:nvSpPr>
          <p:cNvPr id="4" name="عنصر نائب للتاريخ 3"/>
          <p:cNvSpPr>
            <a:spLocks noGrp="1"/>
          </p:cNvSpPr>
          <p:nvPr>
            <p:ph type="dt" sz="half" idx="10"/>
          </p:nvPr>
        </p:nvSpPr>
        <p:spPr/>
        <p:txBody>
          <a:bodyPr/>
          <a:lstStyle/>
          <a:p>
            <a:fld id="{C14A351D-D10C-4944-A655-0573CAF727A1}" type="datetimeFigureOut">
              <a:rPr lang="en-GB" smtClean="0"/>
              <a:t>05/09/2024</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360189F1-E190-4F30-830D-E0C4507888F2}" type="slidenum">
              <a:rPr lang="en-GB" smtClean="0"/>
              <a:t>‹#›</a:t>
            </a:fld>
            <a:endParaRPr lang="en-GB"/>
          </a:p>
        </p:txBody>
      </p:sp>
    </p:spTree>
    <p:extLst>
      <p:ext uri="{BB962C8B-B14F-4D97-AF65-F5344CB8AC3E}">
        <p14:creationId xmlns:p14="http://schemas.microsoft.com/office/powerpoint/2010/main" val="423730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GB"/>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p:cNvSpPr>
            <a:spLocks noGrp="1"/>
          </p:cNvSpPr>
          <p:nvPr>
            <p:ph type="dt" sz="half" idx="10"/>
          </p:nvPr>
        </p:nvSpPr>
        <p:spPr/>
        <p:txBody>
          <a:bodyPr/>
          <a:lstStyle/>
          <a:p>
            <a:fld id="{C14A351D-D10C-4944-A655-0573CAF727A1}" type="datetimeFigureOut">
              <a:rPr lang="en-GB" smtClean="0"/>
              <a:t>05/09/2024</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360189F1-E190-4F30-830D-E0C4507888F2}" type="slidenum">
              <a:rPr lang="en-GB" smtClean="0"/>
              <a:t>‹#›</a:t>
            </a:fld>
            <a:endParaRPr lang="en-GB"/>
          </a:p>
        </p:txBody>
      </p:sp>
    </p:spTree>
    <p:extLst>
      <p:ext uri="{BB962C8B-B14F-4D97-AF65-F5344CB8AC3E}">
        <p14:creationId xmlns:p14="http://schemas.microsoft.com/office/powerpoint/2010/main" val="58760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GB"/>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p:cNvSpPr>
            <a:spLocks noGrp="1"/>
          </p:cNvSpPr>
          <p:nvPr>
            <p:ph type="dt" sz="half" idx="10"/>
          </p:nvPr>
        </p:nvSpPr>
        <p:spPr/>
        <p:txBody>
          <a:bodyPr/>
          <a:lstStyle/>
          <a:p>
            <a:fld id="{C14A351D-D10C-4944-A655-0573CAF727A1}" type="datetimeFigureOut">
              <a:rPr lang="en-GB" smtClean="0"/>
              <a:t>05/09/2024</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360189F1-E190-4F30-830D-E0C4507888F2}" type="slidenum">
              <a:rPr lang="en-GB" smtClean="0"/>
              <a:t>‹#›</a:t>
            </a:fld>
            <a:endParaRPr lang="en-GB"/>
          </a:p>
        </p:txBody>
      </p:sp>
    </p:spTree>
    <p:extLst>
      <p:ext uri="{BB962C8B-B14F-4D97-AF65-F5344CB8AC3E}">
        <p14:creationId xmlns:p14="http://schemas.microsoft.com/office/powerpoint/2010/main" val="65300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ontents slide layout">
    <p:spTree>
      <p:nvGrpSpPr>
        <p:cNvPr id="1" name=""/>
        <p:cNvGrpSpPr/>
        <p:nvPr/>
      </p:nvGrpSpPr>
      <p:grpSpPr>
        <a:xfrm>
          <a:off x="0" y="0"/>
          <a:ext cx="0" cy="0"/>
          <a:chOff x="0" y="0"/>
          <a:chExt cx="0" cy="0"/>
        </a:xfrm>
      </p:grpSpPr>
      <p:sp>
        <p:nvSpPr>
          <p:cNvPr id="2" name="막힌 원호 14">
            <a:extLst>
              <a:ext uri="{FF2B5EF4-FFF2-40B4-BE49-F238E27FC236}">
                <a16:creationId xmlns:a16="http://schemas.microsoft.com/office/drawing/2014/main" id="{064F8565-CC14-43F6-A1C2-55C1A4AE2B59}"/>
              </a:ext>
            </a:extLst>
          </p:cNvPr>
          <p:cNvSpPr/>
          <p:nvPr userDrawn="1"/>
        </p:nvSpPr>
        <p:spPr>
          <a:xfrm>
            <a:off x="4093892" y="1932823"/>
            <a:ext cx="3960000" cy="3960000"/>
          </a:xfrm>
          <a:prstGeom prst="blockArc">
            <a:avLst>
              <a:gd name="adj1" fmla="val 13812800"/>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3" name="Graphic 14">
            <a:extLst>
              <a:ext uri="{FF2B5EF4-FFF2-40B4-BE49-F238E27FC236}">
                <a16:creationId xmlns:a16="http://schemas.microsoft.com/office/drawing/2014/main" id="{AD8BAD4B-AA3C-49A8-BC8C-46F48A5A642E}"/>
              </a:ext>
            </a:extLst>
          </p:cNvPr>
          <p:cNvGrpSpPr/>
          <p:nvPr userDrawn="1"/>
        </p:nvGrpSpPr>
        <p:grpSpPr>
          <a:xfrm>
            <a:off x="684657" y="2327885"/>
            <a:ext cx="4655267" cy="3661447"/>
            <a:chOff x="2444748" y="555045"/>
            <a:chExt cx="7282048" cy="5727454"/>
          </a:xfrm>
        </p:grpSpPr>
        <p:sp>
          <p:nvSpPr>
            <p:cNvPr id="4" name="Freeform: Shape 3">
              <a:extLst>
                <a:ext uri="{FF2B5EF4-FFF2-40B4-BE49-F238E27FC236}">
                  <a16:creationId xmlns:a16="http://schemas.microsoft.com/office/drawing/2014/main" id="{485FA3E5-BC3F-4B67-9220-04AE03A62E71}"/>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BA6E64D5-0AC8-4015-9480-7BA759FBB55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C4506239-7FC2-403F-9D92-39EEE303EC7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EE5484A-1BF2-4446-9279-DBEC5A992E0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B5EA1A7-11BD-420A-A0EB-CE4A667B4DA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ECD9E9F2-76AE-44A3-B634-0FEE9C638804}"/>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062C17A-4CE6-4E36-8DA6-310934038CD4}"/>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F5BA8A2-2807-41F2-ACF8-42779AAC32A5}"/>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2" name="그림 개체 틀 2">
            <a:extLst>
              <a:ext uri="{FF2B5EF4-FFF2-40B4-BE49-F238E27FC236}">
                <a16:creationId xmlns:a16="http://schemas.microsoft.com/office/drawing/2014/main" id="{FF797E1B-9EBA-41FD-B2A0-D65C193F722F}"/>
              </a:ext>
            </a:extLst>
          </p:cNvPr>
          <p:cNvSpPr>
            <a:spLocks noGrp="1"/>
          </p:cNvSpPr>
          <p:nvPr>
            <p:ph type="pic" sz="quarter" idx="42" hasCustomPrompt="1"/>
          </p:nvPr>
        </p:nvSpPr>
        <p:spPr>
          <a:xfrm>
            <a:off x="803404" y="2502756"/>
            <a:ext cx="4426142" cy="248715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3" name="Text Placeholder 9">
            <a:extLst>
              <a:ext uri="{FF2B5EF4-FFF2-40B4-BE49-F238E27FC236}">
                <a16:creationId xmlns:a16="http://schemas.microsoft.com/office/drawing/2014/main" id="{1A9D3F89-DB05-425A-B97C-82B7FFB6BF9F}"/>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0841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GB"/>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p:cNvSpPr>
            <a:spLocks noGrp="1"/>
          </p:cNvSpPr>
          <p:nvPr>
            <p:ph type="dt" sz="half" idx="10"/>
          </p:nvPr>
        </p:nvSpPr>
        <p:spPr/>
        <p:txBody>
          <a:bodyPr/>
          <a:lstStyle/>
          <a:p>
            <a:fld id="{C14A351D-D10C-4944-A655-0573CAF727A1}" type="datetimeFigureOut">
              <a:rPr lang="en-GB" smtClean="0"/>
              <a:t>05/09/2024</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360189F1-E190-4F30-830D-E0C4507888F2}" type="slidenum">
              <a:rPr lang="en-GB" smtClean="0"/>
              <a:t>‹#›</a:t>
            </a:fld>
            <a:endParaRPr lang="en-GB"/>
          </a:p>
        </p:txBody>
      </p:sp>
    </p:spTree>
    <p:extLst>
      <p:ext uri="{BB962C8B-B14F-4D97-AF65-F5344CB8AC3E}">
        <p14:creationId xmlns:p14="http://schemas.microsoft.com/office/powerpoint/2010/main" val="250640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GB"/>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C14A351D-D10C-4944-A655-0573CAF727A1}" type="datetimeFigureOut">
              <a:rPr lang="en-GB" smtClean="0"/>
              <a:t>05/09/2024</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360189F1-E190-4F30-830D-E0C4507888F2}" type="slidenum">
              <a:rPr lang="en-GB" smtClean="0"/>
              <a:t>‹#›</a:t>
            </a:fld>
            <a:endParaRPr lang="en-GB"/>
          </a:p>
        </p:txBody>
      </p:sp>
    </p:spTree>
    <p:extLst>
      <p:ext uri="{BB962C8B-B14F-4D97-AF65-F5344CB8AC3E}">
        <p14:creationId xmlns:p14="http://schemas.microsoft.com/office/powerpoint/2010/main" val="230003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GB"/>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عنصر نائب للتاريخ 4"/>
          <p:cNvSpPr>
            <a:spLocks noGrp="1"/>
          </p:cNvSpPr>
          <p:nvPr>
            <p:ph type="dt" sz="half" idx="10"/>
          </p:nvPr>
        </p:nvSpPr>
        <p:spPr/>
        <p:txBody>
          <a:bodyPr/>
          <a:lstStyle/>
          <a:p>
            <a:fld id="{C14A351D-D10C-4944-A655-0573CAF727A1}" type="datetimeFigureOut">
              <a:rPr lang="en-GB" smtClean="0"/>
              <a:t>05/09/2024</a:t>
            </a:fld>
            <a:endParaRPr lang="en-GB"/>
          </a:p>
        </p:txBody>
      </p:sp>
      <p:sp>
        <p:nvSpPr>
          <p:cNvPr id="6" name="عنصر نائب للتذييل 5"/>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p:txBody>
          <a:bodyPr/>
          <a:lstStyle/>
          <a:p>
            <a:fld id="{360189F1-E190-4F30-830D-E0C4507888F2}" type="slidenum">
              <a:rPr lang="en-GB" smtClean="0"/>
              <a:t>‹#›</a:t>
            </a:fld>
            <a:endParaRPr lang="en-GB"/>
          </a:p>
        </p:txBody>
      </p:sp>
    </p:spTree>
    <p:extLst>
      <p:ext uri="{BB962C8B-B14F-4D97-AF65-F5344CB8AC3E}">
        <p14:creationId xmlns:p14="http://schemas.microsoft.com/office/powerpoint/2010/main" val="393798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GB"/>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7" name="عنصر نائب للتاريخ 6"/>
          <p:cNvSpPr>
            <a:spLocks noGrp="1"/>
          </p:cNvSpPr>
          <p:nvPr>
            <p:ph type="dt" sz="half" idx="10"/>
          </p:nvPr>
        </p:nvSpPr>
        <p:spPr/>
        <p:txBody>
          <a:bodyPr/>
          <a:lstStyle/>
          <a:p>
            <a:fld id="{C14A351D-D10C-4944-A655-0573CAF727A1}" type="datetimeFigureOut">
              <a:rPr lang="en-GB" smtClean="0"/>
              <a:t>05/09/2024</a:t>
            </a:fld>
            <a:endParaRPr lang="en-GB"/>
          </a:p>
        </p:txBody>
      </p:sp>
      <p:sp>
        <p:nvSpPr>
          <p:cNvPr id="8" name="عنصر نائب للتذييل 7"/>
          <p:cNvSpPr>
            <a:spLocks noGrp="1"/>
          </p:cNvSpPr>
          <p:nvPr>
            <p:ph type="ftr" sz="quarter" idx="11"/>
          </p:nvPr>
        </p:nvSpPr>
        <p:spPr/>
        <p:txBody>
          <a:bodyPr/>
          <a:lstStyle/>
          <a:p>
            <a:endParaRPr lang="en-GB"/>
          </a:p>
        </p:txBody>
      </p:sp>
      <p:sp>
        <p:nvSpPr>
          <p:cNvPr id="9" name="عنصر نائب لرقم الشريحة 8"/>
          <p:cNvSpPr>
            <a:spLocks noGrp="1"/>
          </p:cNvSpPr>
          <p:nvPr>
            <p:ph type="sldNum" sz="quarter" idx="12"/>
          </p:nvPr>
        </p:nvSpPr>
        <p:spPr/>
        <p:txBody>
          <a:bodyPr/>
          <a:lstStyle/>
          <a:p>
            <a:fld id="{360189F1-E190-4F30-830D-E0C4507888F2}" type="slidenum">
              <a:rPr lang="en-GB" smtClean="0"/>
              <a:t>‹#›</a:t>
            </a:fld>
            <a:endParaRPr lang="en-GB"/>
          </a:p>
        </p:txBody>
      </p:sp>
    </p:spTree>
    <p:extLst>
      <p:ext uri="{BB962C8B-B14F-4D97-AF65-F5344CB8AC3E}">
        <p14:creationId xmlns:p14="http://schemas.microsoft.com/office/powerpoint/2010/main" val="269177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GB"/>
          </a:p>
        </p:txBody>
      </p:sp>
      <p:sp>
        <p:nvSpPr>
          <p:cNvPr id="3" name="عنصر نائب للتاريخ 2"/>
          <p:cNvSpPr>
            <a:spLocks noGrp="1"/>
          </p:cNvSpPr>
          <p:nvPr>
            <p:ph type="dt" sz="half" idx="10"/>
          </p:nvPr>
        </p:nvSpPr>
        <p:spPr/>
        <p:txBody>
          <a:bodyPr/>
          <a:lstStyle/>
          <a:p>
            <a:fld id="{C14A351D-D10C-4944-A655-0573CAF727A1}" type="datetimeFigureOut">
              <a:rPr lang="en-GB" smtClean="0"/>
              <a:t>05/09/2024</a:t>
            </a:fld>
            <a:endParaRPr lang="en-GB"/>
          </a:p>
        </p:txBody>
      </p:sp>
      <p:sp>
        <p:nvSpPr>
          <p:cNvPr id="4" name="عنصر نائب للتذييل 3"/>
          <p:cNvSpPr>
            <a:spLocks noGrp="1"/>
          </p:cNvSpPr>
          <p:nvPr>
            <p:ph type="ftr" sz="quarter" idx="11"/>
          </p:nvPr>
        </p:nvSpPr>
        <p:spPr/>
        <p:txBody>
          <a:bodyPr/>
          <a:lstStyle/>
          <a:p>
            <a:endParaRPr lang="en-GB"/>
          </a:p>
        </p:txBody>
      </p:sp>
      <p:sp>
        <p:nvSpPr>
          <p:cNvPr id="5" name="عنصر نائب لرقم الشريحة 4"/>
          <p:cNvSpPr>
            <a:spLocks noGrp="1"/>
          </p:cNvSpPr>
          <p:nvPr>
            <p:ph type="sldNum" sz="quarter" idx="12"/>
          </p:nvPr>
        </p:nvSpPr>
        <p:spPr/>
        <p:txBody>
          <a:bodyPr/>
          <a:lstStyle/>
          <a:p>
            <a:fld id="{360189F1-E190-4F30-830D-E0C4507888F2}" type="slidenum">
              <a:rPr lang="en-GB" smtClean="0"/>
              <a:t>‹#›</a:t>
            </a:fld>
            <a:endParaRPr lang="en-GB"/>
          </a:p>
        </p:txBody>
      </p:sp>
    </p:spTree>
    <p:extLst>
      <p:ext uri="{BB962C8B-B14F-4D97-AF65-F5344CB8AC3E}">
        <p14:creationId xmlns:p14="http://schemas.microsoft.com/office/powerpoint/2010/main" val="30859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14A351D-D10C-4944-A655-0573CAF727A1}" type="datetimeFigureOut">
              <a:rPr lang="en-GB" smtClean="0"/>
              <a:t>05/09/2024</a:t>
            </a:fld>
            <a:endParaRPr lang="en-GB"/>
          </a:p>
        </p:txBody>
      </p:sp>
      <p:sp>
        <p:nvSpPr>
          <p:cNvPr id="3" name="عنصر نائب للتذييل 2"/>
          <p:cNvSpPr>
            <a:spLocks noGrp="1"/>
          </p:cNvSpPr>
          <p:nvPr>
            <p:ph type="ftr" sz="quarter" idx="11"/>
          </p:nvPr>
        </p:nvSpPr>
        <p:spPr/>
        <p:txBody>
          <a:bodyPr/>
          <a:lstStyle/>
          <a:p>
            <a:endParaRPr lang="en-GB"/>
          </a:p>
        </p:txBody>
      </p:sp>
      <p:sp>
        <p:nvSpPr>
          <p:cNvPr id="4" name="عنصر نائب لرقم الشريحة 3"/>
          <p:cNvSpPr>
            <a:spLocks noGrp="1"/>
          </p:cNvSpPr>
          <p:nvPr>
            <p:ph type="sldNum" sz="quarter" idx="12"/>
          </p:nvPr>
        </p:nvSpPr>
        <p:spPr/>
        <p:txBody>
          <a:bodyPr/>
          <a:lstStyle/>
          <a:p>
            <a:fld id="{360189F1-E190-4F30-830D-E0C4507888F2}" type="slidenum">
              <a:rPr lang="en-GB" smtClean="0"/>
              <a:t>‹#›</a:t>
            </a:fld>
            <a:endParaRPr lang="en-GB"/>
          </a:p>
        </p:txBody>
      </p:sp>
    </p:spTree>
    <p:extLst>
      <p:ext uri="{BB962C8B-B14F-4D97-AF65-F5344CB8AC3E}">
        <p14:creationId xmlns:p14="http://schemas.microsoft.com/office/powerpoint/2010/main" val="202272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GB"/>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C14A351D-D10C-4944-A655-0573CAF727A1}" type="datetimeFigureOut">
              <a:rPr lang="en-GB" smtClean="0"/>
              <a:t>05/09/2024</a:t>
            </a:fld>
            <a:endParaRPr lang="en-GB"/>
          </a:p>
        </p:txBody>
      </p:sp>
      <p:sp>
        <p:nvSpPr>
          <p:cNvPr id="6" name="عنصر نائب للتذييل 5"/>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p:txBody>
          <a:bodyPr/>
          <a:lstStyle/>
          <a:p>
            <a:fld id="{360189F1-E190-4F30-830D-E0C4507888F2}" type="slidenum">
              <a:rPr lang="en-GB" smtClean="0"/>
              <a:t>‹#›</a:t>
            </a:fld>
            <a:endParaRPr lang="en-GB"/>
          </a:p>
        </p:txBody>
      </p:sp>
    </p:spTree>
    <p:extLst>
      <p:ext uri="{BB962C8B-B14F-4D97-AF65-F5344CB8AC3E}">
        <p14:creationId xmlns:p14="http://schemas.microsoft.com/office/powerpoint/2010/main" val="6191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GB"/>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C14A351D-D10C-4944-A655-0573CAF727A1}" type="datetimeFigureOut">
              <a:rPr lang="en-GB" smtClean="0"/>
              <a:t>05/09/2024</a:t>
            </a:fld>
            <a:endParaRPr lang="en-GB"/>
          </a:p>
        </p:txBody>
      </p:sp>
      <p:sp>
        <p:nvSpPr>
          <p:cNvPr id="6" name="عنصر نائب للتذييل 5"/>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p:txBody>
          <a:bodyPr/>
          <a:lstStyle/>
          <a:p>
            <a:fld id="{360189F1-E190-4F30-830D-E0C4507888F2}" type="slidenum">
              <a:rPr lang="en-GB" smtClean="0"/>
              <a:t>‹#›</a:t>
            </a:fld>
            <a:endParaRPr lang="en-GB"/>
          </a:p>
        </p:txBody>
      </p:sp>
    </p:spTree>
    <p:extLst>
      <p:ext uri="{BB962C8B-B14F-4D97-AF65-F5344CB8AC3E}">
        <p14:creationId xmlns:p14="http://schemas.microsoft.com/office/powerpoint/2010/main" val="325367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GB"/>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14A351D-D10C-4944-A655-0573CAF727A1}" type="datetimeFigureOut">
              <a:rPr lang="en-GB" smtClean="0"/>
              <a:t>05/09/2024</a:t>
            </a:fld>
            <a:endParaRPr lang="en-GB"/>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GB"/>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60189F1-E190-4F30-830D-E0C4507888F2}" type="slidenum">
              <a:rPr lang="en-GB" smtClean="0"/>
              <a:t>‹#›</a:t>
            </a:fld>
            <a:endParaRPr lang="en-GB"/>
          </a:p>
        </p:txBody>
      </p:sp>
    </p:spTree>
    <p:extLst>
      <p:ext uri="{BB962C8B-B14F-4D97-AF65-F5344CB8AC3E}">
        <p14:creationId xmlns:p14="http://schemas.microsoft.com/office/powerpoint/2010/main" val="2206600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99">
            <a:alpha val="75000"/>
          </a:srgbClr>
        </a:solidFill>
        <a:effectLst/>
      </p:bgPr>
    </p:bg>
    <p:spTree>
      <p:nvGrpSpPr>
        <p:cNvPr id="1" name=""/>
        <p:cNvGrpSpPr/>
        <p:nvPr/>
      </p:nvGrpSpPr>
      <p:grpSpPr>
        <a:xfrm>
          <a:off x="0" y="0"/>
          <a:ext cx="0" cy="0"/>
          <a:chOff x="0" y="0"/>
          <a:chExt cx="0" cy="0"/>
        </a:xfrm>
      </p:grpSpPr>
      <p:grpSp>
        <p:nvGrpSpPr>
          <p:cNvPr id="35" name="Group 108"/>
          <p:cNvGrpSpPr/>
          <p:nvPr/>
        </p:nvGrpSpPr>
        <p:grpSpPr>
          <a:xfrm>
            <a:off x="8815783" y="1793228"/>
            <a:ext cx="2758049" cy="2928608"/>
            <a:chOff x="4848046" y="3681671"/>
            <a:chExt cx="2758049" cy="2928608"/>
          </a:xfrm>
        </p:grpSpPr>
        <p:sp>
          <p:nvSpPr>
            <p:cNvPr id="36" name="Teardrop 30"/>
            <p:cNvSpPr/>
            <p:nvPr/>
          </p:nvSpPr>
          <p:spPr>
            <a:xfrm rot="8100000">
              <a:off x="5417737" y="4225696"/>
              <a:ext cx="1602534" cy="1602536"/>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698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Rounded Rectangle 110"/>
            <p:cNvSpPr/>
            <p:nvPr/>
          </p:nvSpPr>
          <p:spPr>
            <a:xfrm>
              <a:off x="5903273" y="6071006"/>
              <a:ext cx="631463"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ounded Rectangle 111"/>
            <p:cNvSpPr/>
            <p:nvPr/>
          </p:nvSpPr>
          <p:spPr>
            <a:xfrm>
              <a:off x="5929584" y="6274865"/>
              <a:ext cx="578841"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Rounded Rectangle 112"/>
            <p:cNvSpPr/>
            <p:nvPr/>
          </p:nvSpPr>
          <p:spPr>
            <a:xfrm>
              <a:off x="5982205" y="6478724"/>
              <a:ext cx="473597"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ounded Rectangle 113"/>
            <p:cNvSpPr/>
            <p:nvPr/>
          </p:nvSpPr>
          <p:spPr>
            <a:xfrm rot="2700000">
              <a:off x="7086448" y="4038815"/>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1" name="Rounded Rectangle 114"/>
            <p:cNvSpPr/>
            <p:nvPr/>
          </p:nvSpPr>
          <p:spPr>
            <a:xfrm rot="18900000" flipH="1">
              <a:off x="5218102" y="4038815"/>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2" name="Rounded Rectangle 115"/>
            <p:cNvSpPr/>
            <p:nvPr/>
          </p:nvSpPr>
          <p:spPr>
            <a:xfrm>
              <a:off x="6155070" y="3681671"/>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3" name="Rounded Rectangle 116"/>
            <p:cNvSpPr/>
            <p:nvPr/>
          </p:nvSpPr>
          <p:spPr>
            <a:xfrm rot="5400000">
              <a:off x="7354095" y="4745637"/>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4" name="Rounded Rectangle 117"/>
            <p:cNvSpPr/>
            <p:nvPr/>
          </p:nvSpPr>
          <p:spPr>
            <a:xfrm rot="16200000" flipH="1">
              <a:off x="4956046" y="4745638"/>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3" name="Text Placeholder 2"/>
          <p:cNvSpPr>
            <a:spLocks noGrp="1"/>
          </p:cNvSpPr>
          <p:nvPr>
            <p:ph type="body" sz="quarter" idx="4294967295"/>
          </p:nvPr>
        </p:nvSpPr>
        <p:spPr>
          <a:xfrm>
            <a:off x="478465" y="3971519"/>
            <a:ext cx="9090837" cy="1441450"/>
          </a:xfrm>
        </p:spPr>
        <p:txBody>
          <a:bodyPr>
            <a:normAutofit lnSpcReduction="10000"/>
          </a:bodyPr>
          <a:lstStyle/>
          <a:p>
            <a:pPr marL="0" indent="0" algn="l" rtl="0">
              <a:lnSpc>
                <a:spcPct val="100000"/>
              </a:lnSpc>
              <a:buNone/>
            </a:pPr>
            <a:r>
              <a:rPr lang="en" altLang="ko-KR" sz="4800" dirty="0">
                <a:solidFill>
                  <a:schemeClr val="bg1"/>
                </a:solidFill>
                <a:latin typeface="Al Qabas Bold" panose="00000800000000000000" pitchFamily="2" charset="-78"/>
                <a:ea typeface="맑은 고딕" pitchFamily="50" charset="-127"/>
                <a:cs typeface="Al Qabas Bold" panose="00000800000000000000" pitchFamily="2" charset="-78"/>
              </a:rPr>
              <a:t>Marketing and Sales Management Analysis Activity</a:t>
            </a:r>
            <a:endParaRPr lang="en-US" altLang="ko-KR" sz="4800" dirty="0">
              <a:solidFill>
                <a:schemeClr val="bg1"/>
              </a:solidFill>
              <a:latin typeface="Al Qabas Bold" panose="00000800000000000000" pitchFamily="2" charset="-78"/>
              <a:cs typeface="Al Qabas Bold" panose="00000800000000000000" pitchFamily="2" charset="-78"/>
            </a:endParaRPr>
          </a:p>
        </p:txBody>
      </p:sp>
      <p:grpSp>
        <p:nvGrpSpPr>
          <p:cNvPr id="20" name="Group 126"/>
          <p:cNvGrpSpPr/>
          <p:nvPr/>
        </p:nvGrpSpPr>
        <p:grpSpPr>
          <a:xfrm>
            <a:off x="9715106" y="2438907"/>
            <a:ext cx="677334" cy="1442553"/>
            <a:chOff x="6777274" y="1831284"/>
            <a:chExt cx="552841" cy="1177414"/>
          </a:xfrm>
        </p:grpSpPr>
        <p:grpSp>
          <p:nvGrpSpPr>
            <p:cNvPr id="21" name="Group 123"/>
            <p:cNvGrpSpPr/>
            <p:nvPr/>
          </p:nvGrpSpPr>
          <p:grpSpPr>
            <a:xfrm>
              <a:off x="6939980" y="1831284"/>
              <a:ext cx="385719" cy="718117"/>
              <a:chOff x="6783521" y="1654812"/>
              <a:chExt cx="726841" cy="1353205"/>
            </a:xfrm>
          </p:grpSpPr>
          <p:sp>
            <p:nvSpPr>
              <p:cNvPr id="23" name="Freeform 121"/>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Freeform 122"/>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2" name="Freeform 124"/>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5" name="مجموعة 44"/>
          <p:cNvGrpSpPr/>
          <p:nvPr/>
        </p:nvGrpSpPr>
        <p:grpSpPr>
          <a:xfrm>
            <a:off x="10297633" y="4805916"/>
            <a:ext cx="2146600" cy="2297105"/>
            <a:chOff x="10297633" y="4805916"/>
            <a:chExt cx="2146600" cy="2297105"/>
          </a:xfrm>
        </p:grpSpPr>
        <p:grpSp>
          <p:nvGrpSpPr>
            <p:cNvPr id="46" name="그룹 4">
              <a:extLst>
                <a:ext uri="{FF2B5EF4-FFF2-40B4-BE49-F238E27FC236}">
                  <a16:creationId xmlns:a16="http://schemas.microsoft.com/office/drawing/2014/main" id="{71752301-D92E-4D79-BF2B-4305B126D797}"/>
                </a:ext>
              </a:extLst>
            </p:cNvPr>
            <p:cNvGrpSpPr/>
            <p:nvPr/>
          </p:nvGrpSpPr>
          <p:grpSpPr>
            <a:xfrm>
              <a:off x="10297633" y="5536241"/>
              <a:ext cx="2146600" cy="1566780"/>
              <a:chOff x="2401342" y="248706"/>
              <a:chExt cx="5620059" cy="3598510"/>
            </a:xfrm>
            <a:solidFill>
              <a:schemeClr val="bg1"/>
            </a:solidFill>
          </p:grpSpPr>
          <p:sp>
            <p:nvSpPr>
              <p:cNvPr id="57" name="Oval 11">
                <a:extLst>
                  <a:ext uri="{FF2B5EF4-FFF2-40B4-BE49-F238E27FC236}">
                    <a16:creationId xmlns:a16="http://schemas.microsoft.com/office/drawing/2014/main" id="{E3ED16A4-1376-4238-9F5E-F0B1FFDB562F}"/>
                  </a:ext>
                </a:extLst>
              </p:cNvPr>
              <p:cNvSpPr/>
              <p:nvPr userDrawn="1"/>
            </p:nvSpPr>
            <p:spPr>
              <a:xfrm>
                <a:off x="4283968" y="941198"/>
                <a:ext cx="956850" cy="956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58" name="Oval 11">
                <a:extLst>
                  <a:ext uri="{FF2B5EF4-FFF2-40B4-BE49-F238E27FC236}">
                    <a16:creationId xmlns:a16="http://schemas.microsoft.com/office/drawing/2014/main" id="{65098AB4-3535-4F1E-89FE-167B43C54770}"/>
                  </a:ext>
                </a:extLst>
              </p:cNvPr>
              <p:cNvSpPr/>
              <p:nvPr userDrawn="1"/>
            </p:nvSpPr>
            <p:spPr>
              <a:xfrm>
                <a:off x="4080672" y="1386488"/>
                <a:ext cx="491180" cy="491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59" name="Oval 11">
                <a:extLst>
                  <a:ext uri="{FF2B5EF4-FFF2-40B4-BE49-F238E27FC236}">
                    <a16:creationId xmlns:a16="http://schemas.microsoft.com/office/drawing/2014/main" id="{825C163D-A1BF-41C8-B303-595E350C1FDA}"/>
                  </a:ext>
                </a:extLst>
              </p:cNvPr>
              <p:cNvSpPr/>
              <p:nvPr userDrawn="1"/>
            </p:nvSpPr>
            <p:spPr>
              <a:xfrm>
                <a:off x="3485352" y="1717923"/>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0" name="Oval 11">
                <a:extLst>
                  <a:ext uri="{FF2B5EF4-FFF2-40B4-BE49-F238E27FC236}">
                    <a16:creationId xmlns:a16="http://schemas.microsoft.com/office/drawing/2014/main" id="{8DC744F5-F671-4926-8885-018D87EFF748}"/>
                  </a:ext>
                </a:extLst>
              </p:cNvPr>
              <p:cNvSpPr/>
              <p:nvPr userDrawn="1"/>
            </p:nvSpPr>
            <p:spPr>
              <a:xfrm>
                <a:off x="2886827" y="1894030"/>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1" name="Oval 11">
                <a:extLst>
                  <a:ext uri="{FF2B5EF4-FFF2-40B4-BE49-F238E27FC236}">
                    <a16:creationId xmlns:a16="http://schemas.microsoft.com/office/drawing/2014/main" id="{645BFE60-66EB-4AB1-99BB-AC1028C9DAB2}"/>
                  </a:ext>
                </a:extLst>
              </p:cNvPr>
              <p:cNvSpPr/>
              <p:nvPr userDrawn="1"/>
            </p:nvSpPr>
            <p:spPr>
              <a:xfrm>
                <a:off x="2401342" y="251623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2" name="Oval 11">
                <a:extLst>
                  <a:ext uri="{FF2B5EF4-FFF2-40B4-BE49-F238E27FC236}">
                    <a16:creationId xmlns:a16="http://schemas.microsoft.com/office/drawing/2014/main" id="{9752675A-9CE1-4787-BDA7-2F13CE27E255}"/>
                  </a:ext>
                </a:extLst>
              </p:cNvPr>
              <p:cNvSpPr/>
              <p:nvPr userDrawn="1"/>
            </p:nvSpPr>
            <p:spPr>
              <a:xfrm>
                <a:off x="3017096" y="279748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3" name="Oval 11">
                <a:extLst>
                  <a:ext uri="{FF2B5EF4-FFF2-40B4-BE49-F238E27FC236}">
                    <a16:creationId xmlns:a16="http://schemas.microsoft.com/office/drawing/2014/main" id="{70AA3E2F-FFD7-41C8-937B-1BB1FD6D48AA}"/>
                  </a:ext>
                </a:extLst>
              </p:cNvPr>
              <p:cNvSpPr/>
              <p:nvPr userDrawn="1"/>
            </p:nvSpPr>
            <p:spPr>
              <a:xfrm>
                <a:off x="3562974" y="2003019"/>
                <a:ext cx="1844197" cy="18441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4" name="Oval 11">
                <a:extLst>
                  <a:ext uri="{FF2B5EF4-FFF2-40B4-BE49-F238E27FC236}">
                    <a16:creationId xmlns:a16="http://schemas.microsoft.com/office/drawing/2014/main" id="{E2FB70C2-4275-44C2-BEBB-19D2A59B2B29}"/>
                  </a:ext>
                </a:extLst>
              </p:cNvPr>
              <p:cNvSpPr/>
              <p:nvPr userDrawn="1"/>
            </p:nvSpPr>
            <p:spPr>
              <a:xfrm>
                <a:off x="4999309" y="3011131"/>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5" name="Oval 11">
                <a:extLst>
                  <a:ext uri="{FF2B5EF4-FFF2-40B4-BE49-F238E27FC236}">
                    <a16:creationId xmlns:a16="http://schemas.microsoft.com/office/drawing/2014/main" id="{BBB44E7F-6D1B-47B6-9E98-3ED138935D38}"/>
                  </a:ext>
                </a:extLst>
              </p:cNvPr>
              <p:cNvSpPr/>
              <p:nvPr userDrawn="1"/>
            </p:nvSpPr>
            <p:spPr>
              <a:xfrm>
                <a:off x="5653222" y="2981733"/>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6" name="Oval 11">
                <a:extLst>
                  <a:ext uri="{FF2B5EF4-FFF2-40B4-BE49-F238E27FC236}">
                    <a16:creationId xmlns:a16="http://schemas.microsoft.com/office/drawing/2014/main" id="{6C2339E1-B72E-4353-8A5C-175C317F45CF}"/>
                  </a:ext>
                </a:extLst>
              </p:cNvPr>
              <p:cNvSpPr/>
              <p:nvPr userDrawn="1"/>
            </p:nvSpPr>
            <p:spPr>
              <a:xfrm>
                <a:off x="6035666" y="2445747"/>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7" name="Oval 11">
                <a:extLst>
                  <a:ext uri="{FF2B5EF4-FFF2-40B4-BE49-F238E27FC236}">
                    <a16:creationId xmlns:a16="http://schemas.microsoft.com/office/drawing/2014/main" id="{658111E6-1D20-456F-800A-B2F95B3FF91B}"/>
                  </a:ext>
                </a:extLst>
              </p:cNvPr>
              <p:cNvSpPr/>
              <p:nvPr userDrawn="1"/>
            </p:nvSpPr>
            <p:spPr>
              <a:xfrm>
                <a:off x="7037784" y="2729409"/>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8" name="Oval 11">
                <a:extLst>
                  <a:ext uri="{FF2B5EF4-FFF2-40B4-BE49-F238E27FC236}">
                    <a16:creationId xmlns:a16="http://schemas.microsoft.com/office/drawing/2014/main" id="{0678419F-6DC9-4A44-A8DE-1A75E6FE4310}"/>
                  </a:ext>
                </a:extLst>
              </p:cNvPr>
              <p:cNvSpPr/>
              <p:nvPr userDrawn="1"/>
            </p:nvSpPr>
            <p:spPr>
              <a:xfrm>
                <a:off x="6658215" y="1725625"/>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9" name="Oval 11">
                <a:extLst>
                  <a:ext uri="{FF2B5EF4-FFF2-40B4-BE49-F238E27FC236}">
                    <a16:creationId xmlns:a16="http://schemas.microsoft.com/office/drawing/2014/main" id="{47EA14DE-3051-4A53-AFAB-78F38092F6BF}"/>
                  </a:ext>
                </a:extLst>
              </p:cNvPr>
              <p:cNvSpPr/>
              <p:nvPr userDrawn="1"/>
            </p:nvSpPr>
            <p:spPr>
              <a:xfrm>
                <a:off x="4702059" y="880592"/>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0" name="Oval 11">
                <a:extLst>
                  <a:ext uri="{FF2B5EF4-FFF2-40B4-BE49-F238E27FC236}">
                    <a16:creationId xmlns:a16="http://schemas.microsoft.com/office/drawing/2014/main" id="{E8861E65-EAD0-466F-B6C6-5253411D3A55}"/>
                  </a:ext>
                </a:extLst>
              </p:cNvPr>
              <p:cNvSpPr/>
              <p:nvPr userDrawn="1"/>
            </p:nvSpPr>
            <p:spPr>
              <a:xfrm>
                <a:off x="5200227" y="115344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1" name="Oval 11">
                <a:extLst>
                  <a:ext uri="{FF2B5EF4-FFF2-40B4-BE49-F238E27FC236}">
                    <a16:creationId xmlns:a16="http://schemas.microsoft.com/office/drawing/2014/main" id="{F0A73230-26FA-4986-B498-5344E4819AB0}"/>
                  </a:ext>
                </a:extLst>
              </p:cNvPr>
              <p:cNvSpPr/>
              <p:nvPr userDrawn="1"/>
            </p:nvSpPr>
            <p:spPr>
              <a:xfrm>
                <a:off x="5945245" y="1484448"/>
                <a:ext cx="701108" cy="701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2" name="Oval 11">
                <a:extLst>
                  <a:ext uri="{FF2B5EF4-FFF2-40B4-BE49-F238E27FC236}">
                    <a16:creationId xmlns:a16="http://schemas.microsoft.com/office/drawing/2014/main" id="{6F66F626-346C-49CA-B56E-D85565363C03}"/>
                  </a:ext>
                </a:extLst>
              </p:cNvPr>
              <p:cNvSpPr/>
              <p:nvPr userDrawn="1"/>
            </p:nvSpPr>
            <p:spPr>
              <a:xfrm>
                <a:off x="6121822" y="179221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3" name="Oval 11">
                <a:extLst>
                  <a:ext uri="{FF2B5EF4-FFF2-40B4-BE49-F238E27FC236}">
                    <a16:creationId xmlns:a16="http://schemas.microsoft.com/office/drawing/2014/main" id="{9483083D-2EA9-47BD-B7D3-431AFD4D109C}"/>
                  </a:ext>
                </a:extLst>
              </p:cNvPr>
              <p:cNvSpPr/>
              <p:nvPr userDrawn="1"/>
            </p:nvSpPr>
            <p:spPr>
              <a:xfrm>
                <a:off x="4251327" y="1369850"/>
                <a:ext cx="2136016" cy="2136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4" name="사다리꼴 22">
                <a:extLst>
                  <a:ext uri="{FF2B5EF4-FFF2-40B4-BE49-F238E27FC236}">
                    <a16:creationId xmlns:a16="http://schemas.microsoft.com/office/drawing/2014/main" id="{370D5F0B-6713-44A3-87F1-5C4347632CD8}"/>
                  </a:ext>
                </a:extLst>
              </p:cNvPr>
              <p:cNvSpPr/>
              <p:nvPr userDrawn="1"/>
            </p:nvSpPr>
            <p:spPr>
              <a:xfrm>
                <a:off x="4765704" y="248706"/>
                <a:ext cx="608632" cy="121615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grpSp>
        <p:grpSp>
          <p:nvGrpSpPr>
            <p:cNvPr id="47" name="그룹 23">
              <a:extLst>
                <a:ext uri="{FF2B5EF4-FFF2-40B4-BE49-F238E27FC236}">
                  <a16:creationId xmlns:a16="http://schemas.microsoft.com/office/drawing/2014/main" id="{44838416-64E2-4B8A-B0BE-38B6123CE7AB}"/>
                </a:ext>
              </a:extLst>
            </p:cNvPr>
            <p:cNvGrpSpPr/>
            <p:nvPr/>
          </p:nvGrpSpPr>
          <p:grpSpPr>
            <a:xfrm>
              <a:off x="11087551" y="4805916"/>
              <a:ext cx="468994" cy="901546"/>
              <a:chOff x="5304862" y="-789923"/>
              <a:chExt cx="645890" cy="1241591"/>
            </a:xfrm>
          </p:grpSpPr>
          <p:grpSp>
            <p:nvGrpSpPr>
              <p:cNvPr id="49" name="그룹 24">
                <a:extLst>
                  <a:ext uri="{FF2B5EF4-FFF2-40B4-BE49-F238E27FC236}">
                    <a16:creationId xmlns:a16="http://schemas.microsoft.com/office/drawing/2014/main" id="{E7EF55E3-CB9F-48ED-87C1-08F32340C6BA}"/>
                  </a:ext>
                </a:extLst>
              </p:cNvPr>
              <p:cNvGrpSpPr/>
              <p:nvPr userDrawn="1"/>
            </p:nvGrpSpPr>
            <p:grpSpPr>
              <a:xfrm>
                <a:off x="5377232" y="-789923"/>
                <a:ext cx="495969" cy="1052585"/>
                <a:chOff x="5868144" y="-857099"/>
                <a:chExt cx="495969" cy="1052585"/>
              </a:xfrm>
            </p:grpSpPr>
            <p:sp>
              <p:nvSpPr>
                <p:cNvPr id="54" name="이등변 삼각형 49">
                  <a:extLst>
                    <a:ext uri="{FF2B5EF4-FFF2-40B4-BE49-F238E27FC236}">
                      <a16:creationId xmlns:a16="http://schemas.microsoft.com/office/drawing/2014/main" id="{28216990-4F60-4C97-A358-84C93070C22A}"/>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55" name="자유형: 도형 30">
                  <a:extLst>
                    <a:ext uri="{FF2B5EF4-FFF2-40B4-BE49-F238E27FC236}">
                      <a16:creationId xmlns:a16="http://schemas.microsoft.com/office/drawing/2014/main" id="{D96BE585-05E0-4033-B2FB-312588F9F104}"/>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56" name="자유형: 도형 31">
                  <a:extLst>
                    <a:ext uri="{FF2B5EF4-FFF2-40B4-BE49-F238E27FC236}">
                      <a16:creationId xmlns:a16="http://schemas.microsoft.com/office/drawing/2014/main" id="{CEA24E68-55C7-4862-96C3-1274E6ED7550}"/>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grpSp>
          <p:sp>
            <p:nvSpPr>
              <p:cNvPr id="50" name="타원 25">
                <a:extLst>
                  <a:ext uri="{FF2B5EF4-FFF2-40B4-BE49-F238E27FC236}">
                    <a16:creationId xmlns:a16="http://schemas.microsoft.com/office/drawing/2014/main" id="{83751921-BBCD-40BB-9C8D-EE9005C6AD62}"/>
                  </a:ext>
                </a:extLst>
              </p:cNvPr>
              <p:cNvSpPr/>
              <p:nvPr userDrawn="1"/>
            </p:nvSpPr>
            <p:spPr>
              <a:xfrm>
                <a:off x="5535216" y="-351600"/>
                <a:ext cx="180000" cy="180000"/>
              </a:xfrm>
              <a:prstGeom prst="ellipse">
                <a:avLst/>
              </a:prstGeom>
              <a:solidFill>
                <a:srgbClr val="46AEB8"/>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51" name="직사각형 26">
                <a:extLst>
                  <a:ext uri="{FF2B5EF4-FFF2-40B4-BE49-F238E27FC236}">
                    <a16:creationId xmlns:a16="http://schemas.microsoft.com/office/drawing/2014/main" id="{92FAE15D-637E-4A82-9437-8BDF92AC2116}"/>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52" name="자유형: 도형 27">
                <a:extLst>
                  <a:ext uri="{FF2B5EF4-FFF2-40B4-BE49-F238E27FC236}">
                    <a16:creationId xmlns:a16="http://schemas.microsoft.com/office/drawing/2014/main" id="{4E23ACC3-7A6C-4563-A8DC-97C9FA37BDAF}"/>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53" name="자유형: 도형 28">
                <a:extLst>
                  <a:ext uri="{FF2B5EF4-FFF2-40B4-BE49-F238E27FC236}">
                    <a16:creationId xmlns:a16="http://schemas.microsoft.com/office/drawing/2014/main" id="{19885A41-8F4B-4C95-845E-D567F1462026}"/>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grpSp>
      </p:grpSp>
      <p:sp>
        <p:nvSpPr>
          <p:cNvPr id="75" name="Rectangle 74"/>
          <p:cNvSpPr/>
          <p:nvPr/>
        </p:nvSpPr>
        <p:spPr>
          <a:xfrm>
            <a:off x="0" y="690098"/>
            <a:ext cx="6497515" cy="461665"/>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2400" dirty="0">
                <a:solidFill>
                  <a:schemeClr val="bg1"/>
                </a:solidFill>
                <a:latin typeface="Al Qabas Bold" panose="00000800000000000000" pitchFamily="2" charset="-78"/>
                <a:cs typeface="Al Qabas Bold" panose="00000800000000000000" pitchFamily="2" charset="-78"/>
              </a:rPr>
              <a:t>Future Companies Innovation Programs </a:t>
            </a:r>
          </a:p>
        </p:txBody>
      </p:sp>
      <p:pic>
        <p:nvPicPr>
          <p:cNvPr id="48" name="Picture 47">
            <a:extLst>
              <a:ext uri="{FF2B5EF4-FFF2-40B4-BE49-F238E27FC236}">
                <a16:creationId xmlns:a16="http://schemas.microsoft.com/office/drawing/2014/main" id="{20D8440E-D88B-4070-9159-3F9259B579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 y="6133825"/>
            <a:ext cx="1402586" cy="627661"/>
          </a:xfrm>
          <a:prstGeom prst="rect">
            <a:avLst/>
          </a:prstGeom>
        </p:spPr>
      </p:pic>
    </p:spTree>
    <p:extLst>
      <p:ext uri="{BB962C8B-B14F-4D97-AF65-F5344CB8AC3E}">
        <p14:creationId xmlns:p14="http://schemas.microsoft.com/office/powerpoint/2010/main" val="23564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FFCC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rame 16"/>
          <p:cNvSpPr/>
          <p:nvPr/>
        </p:nvSpPr>
        <p:spPr>
          <a:xfrm>
            <a:off x="602929" y="178060"/>
            <a:ext cx="11061250" cy="5832215"/>
          </a:xfrm>
          <a:prstGeom prst="frame">
            <a:avLst>
              <a:gd name="adj1" fmla="val 890"/>
            </a:avLst>
          </a:prstGeom>
          <a:solidFill>
            <a:srgbClr val="FFC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مستطيل 6"/>
          <p:cNvSpPr/>
          <p:nvPr/>
        </p:nvSpPr>
        <p:spPr>
          <a:xfrm>
            <a:off x="8739071" y="957035"/>
            <a:ext cx="3100996" cy="523220"/>
          </a:xfrm>
          <a:prstGeom prst="rect">
            <a:avLst/>
          </a:prstGeom>
        </p:spPr>
        <p:txBody>
          <a:bodyPr wrap="square">
            <a:spAutoFit/>
          </a:bodyPr>
          <a:lstStyle/>
          <a:p>
            <a:pPr algn="ctr"/>
            <a:r>
              <a:rPr lang="en" altLang="ko-KR" sz="2800">
                <a:latin typeface="Al Qabas Bold" panose="00000800000000000000" pitchFamily="2" charset="-78"/>
                <a:cs typeface="Al Qabas Bold" panose="00000800000000000000" pitchFamily="2" charset="-78"/>
              </a:rPr>
              <a:t>Analysis Summary</a:t>
            </a:r>
            <a:endParaRPr lang="ar-SA" altLang="ko-KR" sz="2800" dirty="0">
              <a:solidFill>
                <a:schemeClr val="accent2"/>
              </a:solidFill>
              <a:latin typeface="Al Qabas Bold" panose="00000800000000000000" pitchFamily="2" charset="-78"/>
              <a:cs typeface="Al Qabas Bold" panose="00000800000000000000" pitchFamily="2" charset="-78"/>
            </a:endParaRPr>
          </a:p>
        </p:txBody>
      </p:sp>
      <p:grpSp>
        <p:nvGrpSpPr>
          <p:cNvPr id="34" name="Group 9">
            <a:extLst>
              <a:ext uri="{FF2B5EF4-FFF2-40B4-BE49-F238E27FC236}">
                <a16:creationId xmlns:a16="http://schemas.microsoft.com/office/drawing/2014/main" id="{F7A2A885-F015-471B-A859-19727BF7B050}"/>
              </a:ext>
            </a:extLst>
          </p:cNvPr>
          <p:cNvGrpSpPr/>
          <p:nvPr/>
        </p:nvGrpSpPr>
        <p:grpSpPr>
          <a:xfrm>
            <a:off x="1009510" y="3340130"/>
            <a:ext cx="2336298" cy="2503687"/>
            <a:chOff x="395534" y="3612422"/>
            <a:chExt cx="3972999" cy="2521995"/>
          </a:xfrm>
        </p:grpSpPr>
        <p:sp>
          <p:nvSpPr>
            <p:cNvPr id="35" name="TextBox 4">
              <a:extLst>
                <a:ext uri="{FF2B5EF4-FFF2-40B4-BE49-F238E27FC236}">
                  <a16:creationId xmlns:a16="http://schemas.microsoft.com/office/drawing/2014/main" id="{3EA0FDB8-4FB9-45CB-9A4D-86A00A2DC196}"/>
                </a:ext>
              </a:extLst>
            </p:cNvPr>
            <p:cNvSpPr txBox="1"/>
            <p:nvPr/>
          </p:nvSpPr>
          <p:spPr>
            <a:xfrm>
              <a:off x="395534" y="3612422"/>
              <a:ext cx="3972999" cy="527046"/>
            </a:xfrm>
            <a:prstGeom prst="rect">
              <a:avLst/>
            </a:prstGeom>
            <a:noFill/>
          </p:spPr>
          <p:txBody>
            <a:bodyPr wrap="square" rtlCol="0" anchor="ctr">
              <a:spAutoFit/>
            </a:bodyPr>
            <a:lstStyle/>
            <a:p>
              <a:pPr algn="ctr"/>
              <a:r>
                <a:rPr lang="en" altLang="ko-KR" sz="1400" b="1" dirty="0">
                  <a:solidFill>
                    <a:schemeClr val="tx1">
                      <a:lumMod val="75000"/>
                      <a:lumOff val="25000"/>
                    </a:schemeClr>
                  </a:solidFill>
                  <a:latin typeface="Al Qabas Light" panose="00000400000000000000" pitchFamily="2" charset="-78"/>
                  <a:cs typeface="Al Qabas Light" panose="00000400000000000000" pitchFamily="2" charset="-78"/>
                </a:rPr>
                <a:t>Advertising and Public relations Management</a:t>
              </a:r>
              <a:endParaRPr lang="ar-SA"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36" name="TextBox 5">
              <a:extLst>
                <a:ext uri="{FF2B5EF4-FFF2-40B4-BE49-F238E27FC236}">
                  <a16:creationId xmlns:a16="http://schemas.microsoft.com/office/drawing/2014/main" id="{669A76DF-DBFF-465A-ABE6-AF1ED49A1522}"/>
                </a:ext>
              </a:extLst>
            </p:cNvPr>
            <p:cNvSpPr txBox="1"/>
            <p:nvPr/>
          </p:nvSpPr>
          <p:spPr>
            <a:xfrm>
              <a:off x="395536" y="3995230"/>
              <a:ext cx="3972997" cy="2139187"/>
            </a:xfrm>
            <a:prstGeom prst="rect">
              <a:avLst/>
            </a:prstGeom>
            <a:noFill/>
          </p:spPr>
          <p:txBody>
            <a:bodyPr wrap="square" rtlCol="0">
              <a:spAutoFit/>
            </a:bodyPr>
            <a:lstStyle/>
            <a:p>
              <a:pPr algn="ctr"/>
              <a:r>
                <a:rPr lang="en"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37" name="Group 12">
            <a:extLst>
              <a:ext uri="{FF2B5EF4-FFF2-40B4-BE49-F238E27FC236}">
                <a16:creationId xmlns:a16="http://schemas.microsoft.com/office/drawing/2014/main" id="{9014A663-BDA6-4C18-9446-CDDF94524DCF}"/>
              </a:ext>
            </a:extLst>
          </p:cNvPr>
          <p:cNvGrpSpPr/>
          <p:nvPr/>
        </p:nvGrpSpPr>
        <p:grpSpPr>
          <a:xfrm>
            <a:off x="3659198" y="3447852"/>
            <a:ext cx="2336298" cy="2395966"/>
            <a:chOff x="395534" y="3720931"/>
            <a:chExt cx="3972999" cy="2413486"/>
          </a:xfrm>
        </p:grpSpPr>
        <p:sp>
          <p:nvSpPr>
            <p:cNvPr id="38" name="TextBox 7">
              <a:extLst>
                <a:ext uri="{FF2B5EF4-FFF2-40B4-BE49-F238E27FC236}">
                  <a16:creationId xmlns:a16="http://schemas.microsoft.com/office/drawing/2014/main" id="{599EC491-0B2C-47EC-97FF-F4DACD22844B}"/>
                </a:ext>
              </a:extLst>
            </p:cNvPr>
            <p:cNvSpPr txBox="1"/>
            <p:nvPr/>
          </p:nvSpPr>
          <p:spPr>
            <a:xfrm>
              <a:off x="395534" y="3720931"/>
              <a:ext cx="3972999" cy="310028"/>
            </a:xfrm>
            <a:prstGeom prst="rect">
              <a:avLst/>
            </a:prstGeom>
            <a:noFill/>
          </p:spPr>
          <p:txBody>
            <a:bodyPr wrap="square" rtlCol="0" anchor="ctr">
              <a:spAutoFit/>
            </a:bodyPr>
            <a:lstStyle/>
            <a:p>
              <a:pPr algn="ctr"/>
              <a:r>
                <a:rPr lang="en" altLang="ko-KR" sz="1400" b="1" dirty="0">
                  <a:solidFill>
                    <a:schemeClr val="tx1">
                      <a:lumMod val="75000"/>
                      <a:lumOff val="25000"/>
                    </a:schemeClr>
                  </a:solidFill>
                  <a:latin typeface="Al Qabas Light" panose="00000400000000000000" pitchFamily="2" charset="-78"/>
                  <a:cs typeface="Al Qabas Light" panose="00000400000000000000" pitchFamily="2" charset="-78"/>
                </a:rPr>
                <a:t>Customer Service</a:t>
              </a:r>
              <a:endParaRPr lang="ar-SA"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39" name="TextBox 8">
              <a:extLst>
                <a:ext uri="{FF2B5EF4-FFF2-40B4-BE49-F238E27FC236}">
                  <a16:creationId xmlns:a16="http://schemas.microsoft.com/office/drawing/2014/main" id="{B6281E56-CC17-4FBB-9B23-09A8E5559750}"/>
                </a:ext>
              </a:extLst>
            </p:cNvPr>
            <p:cNvSpPr txBox="1"/>
            <p:nvPr/>
          </p:nvSpPr>
          <p:spPr>
            <a:xfrm>
              <a:off x="395536" y="3995230"/>
              <a:ext cx="3972997" cy="2139187"/>
            </a:xfrm>
            <a:prstGeom prst="rect">
              <a:avLst/>
            </a:prstGeom>
            <a:noFill/>
          </p:spPr>
          <p:txBody>
            <a:bodyPr wrap="square" rtlCol="0">
              <a:spAutoFit/>
            </a:bodyPr>
            <a:lstStyle/>
            <a:p>
              <a:pPr algn="ctr"/>
              <a:r>
                <a:rPr lang="en"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40" name="Group 15">
            <a:extLst>
              <a:ext uri="{FF2B5EF4-FFF2-40B4-BE49-F238E27FC236}">
                <a16:creationId xmlns:a16="http://schemas.microsoft.com/office/drawing/2014/main" id="{384F9BEF-29B1-4793-98EB-EFC48744C89A}"/>
              </a:ext>
            </a:extLst>
          </p:cNvPr>
          <p:cNvGrpSpPr/>
          <p:nvPr/>
        </p:nvGrpSpPr>
        <p:grpSpPr>
          <a:xfrm>
            <a:off x="6308886" y="3447850"/>
            <a:ext cx="2336298" cy="2395968"/>
            <a:chOff x="395534" y="3720929"/>
            <a:chExt cx="3972999" cy="2413488"/>
          </a:xfrm>
        </p:grpSpPr>
        <p:sp>
          <p:nvSpPr>
            <p:cNvPr id="41" name="TextBox 10">
              <a:extLst>
                <a:ext uri="{FF2B5EF4-FFF2-40B4-BE49-F238E27FC236}">
                  <a16:creationId xmlns:a16="http://schemas.microsoft.com/office/drawing/2014/main" id="{EF36AB27-0A65-44BD-BC40-C41068A5C5AB}"/>
                </a:ext>
              </a:extLst>
            </p:cNvPr>
            <p:cNvSpPr txBox="1"/>
            <p:nvPr/>
          </p:nvSpPr>
          <p:spPr>
            <a:xfrm>
              <a:off x="395534" y="3720929"/>
              <a:ext cx="3972999" cy="310028"/>
            </a:xfrm>
            <a:prstGeom prst="rect">
              <a:avLst/>
            </a:prstGeom>
            <a:noFill/>
          </p:spPr>
          <p:txBody>
            <a:bodyPr wrap="square" rtlCol="0" anchor="ctr">
              <a:spAutoFit/>
            </a:bodyPr>
            <a:lstStyle/>
            <a:p>
              <a:pPr algn="ctr"/>
              <a:r>
                <a:rPr lang="en" altLang="ko-KR" sz="1400" b="1" dirty="0">
                  <a:solidFill>
                    <a:schemeClr val="tx1">
                      <a:lumMod val="75000"/>
                      <a:lumOff val="25000"/>
                    </a:schemeClr>
                  </a:solidFill>
                  <a:latin typeface="Al Qabas Light" panose="00000400000000000000" pitchFamily="2" charset="-78"/>
                  <a:cs typeface="Al Qabas Light" panose="00000400000000000000" pitchFamily="2" charset="-78"/>
                </a:rPr>
                <a:t>Market Researches</a:t>
              </a:r>
              <a:endParaRPr lang="ar-SA"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42" name="TextBox 11">
              <a:extLst>
                <a:ext uri="{FF2B5EF4-FFF2-40B4-BE49-F238E27FC236}">
                  <a16:creationId xmlns:a16="http://schemas.microsoft.com/office/drawing/2014/main" id="{C9F016BF-E251-4442-A277-AC01D6173D54}"/>
                </a:ext>
              </a:extLst>
            </p:cNvPr>
            <p:cNvSpPr txBox="1"/>
            <p:nvPr/>
          </p:nvSpPr>
          <p:spPr>
            <a:xfrm>
              <a:off x="395536" y="3995230"/>
              <a:ext cx="3972997" cy="2139187"/>
            </a:xfrm>
            <a:prstGeom prst="rect">
              <a:avLst/>
            </a:prstGeom>
            <a:noFill/>
          </p:spPr>
          <p:txBody>
            <a:bodyPr wrap="square" rtlCol="0">
              <a:spAutoFit/>
            </a:bodyPr>
            <a:lstStyle/>
            <a:p>
              <a:pPr algn="ctr"/>
              <a:r>
                <a:rPr lang="en"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43" name="Group 18">
            <a:extLst>
              <a:ext uri="{FF2B5EF4-FFF2-40B4-BE49-F238E27FC236}">
                <a16:creationId xmlns:a16="http://schemas.microsoft.com/office/drawing/2014/main" id="{B6B5436F-8347-49A4-84F8-46993B0F91ED}"/>
              </a:ext>
            </a:extLst>
          </p:cNvPr>
          <p:cNvGrpSpPr/>
          <p:nvPr/>
        </p:nvGrpSpPr>
        <p:grpSpPr>
          <a:xfrm>
            <a:off x="8958574" y="3447854"/>
            <a:ext cx="2336298" cy="2395966"/>
            <a:chOff x="395534" y="3720931"/>
            <a:chExt cx="3972999" cy="2413484"/>
          </a:xfrm>
        </p:grpSpPr>
        <p:sp>
          <p:nvSpPr>
            <p:cNvPr id="44" name="TextBox 13">
              <a:extLst>
                <a:ext uri="{FF2B5EF4-FFF2-40B4-BE49-F238E27FC236}">
                  <a16:creationId xmlns:a16="http://schemas.microsoft.com/office/drawing/2014/main" id="{5AC8A031-CE7F-46CD-94E8-AB308484A825}"/>
                </a:ext>
              </a:extLst>
            </p:cNvPr>
            <p:cNvSpPr txBox="1"/>
            <p:nvPr/>
          </p:nvSpPr>
          <p:spPr>
            <a:xfrm>
              <a:off x="395534" y="3720931"/>
              <a:ext cx="3972999" cy="310027"/>
            </a:xfrm>
            <a:prstGeom prst="rect">
              <a:avLst/>
            </a:prstGeom>
            <a:noFill/>
          </p:spPr>
          <p:txBody>
            <a:bodyPr wrap="square" rtlCol="0" anchor="ctr">
              <a:spAutoFit/>
            </a:bodyPr>
            <a:lstStyle/>
            <a:p>
              <a:pPr algn="ctr"/>
              <a:r>
                <a:rPr lang="en" altLang="ko-KR" sz="1400" b="1" dirty="0">
                  <a:solidFill>
                    <a:schemeClr val="tx1">
                      <a:lumMod val="75000"/>
                      <a:lumOff val="25000"/>
                    </a:schemeClr>
                  </a:solidFill>
                  <a:latin typeface="Al Qabas Light" panose="00000400000000000000" pitchFamily="2" charset="-78"/>
                  <a:cs typeface="Al Qabas Light" panose="00000400000000000000" pitchFamily="2" charset="-78"/>
                </a:rPr>
                <a:t>Pricing</a:t>
              </a:r>
              <a:endParaRPr lang="ar-SA"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45" name="TextBox 14">
              <a:extLst>
                <a:ext uri="{FF2B5EF4-FFF2-40B4-BE49-F238E27FC236}">
                  <a16:creationId xmlns:a16="http://schemas.microsoft.com/office/drawing/2014/main" id="{86B2EEA6-51B7-466D-9E5C-8693B302CEF2}"/>
                </a:ext>
              </a:extLst>
            </p:cNvPr>
            <p:cNvSpPr txBox="1"/>
            <p:nvPr/>
          </p:nvSpPr>
          <p:spPr>
            <a:xfrm>
              <a:off x="395536" y="3995230"/>
              <a:ext cx="3972997" cy="2139185"/>
            </a:xfrm>
            <a:prstGeom prst="rect">
              <a:avLst/>
            </a:prstGeom>
            <a:noFill/>
          </p:spPr>
          <p:txBody>
            <a:bodyPr wrap="square" rtlCol="0">
              <a:spAutoFit/>
            </a:bodyPr>
            <a:lstStyle/>
            <a:p>
              <a:pPr algn="ctr"/>
              <a:r>
                <a:rPr lang="en" altLang="ko-KR" sz="1200" dirty="0">
                  <a:solidFill>
                    <a:schemeClr val="tx1">
                      <a:lumMod val="75000"/>
                      <a:lumOff val="25000"/>
                    </a:schemeClr>
                  </a:solidFill>
                  <a:cs typeface="Arial" pitchFamily="34" charset="0"/>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sp>
        <p:nvSpPr>
          <p:cNvPr id="46" name="Oval 21">
            <a:extLst>
              <a:ext uri="{FF2B5EF4-FFF2-40B4-BE49-F238E27FC236}">
                <a16:creationId xmlns:a16="http://schemas.microsoft.com/office/drawing/2014/main" id="{3ECD3337-6B1C-47BD-A2AB-FBB9A3C23DCB}"/>
              </a:ext>
            </a:extLst>
          </p:cNvPr>
          <p:cNvSpPr/>
          <p:nvPr/>
        </p:nvSpPr>
        <p:spPr>
          <a:xfrm>
            <a:off x="9866127" y="2803612"/>
            <a:ext cx="521194" cy="53999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ko-KR" sz="2700" dirty="0">
                <a:solidFill>
                  <a:schemeClr val="tx1"/>
                </a:solidFill>
              </a:rPr>
              <a:t>1</a:t>
            </a:r>
            <a:endParaRPr lang="ko-KR" altLang="en-US" sz="2700" dirty="0">
              <a:solidFill>
                <a:schemeClr val="tx1"/>
              </a:solidFill>
            </a:endParaRPr>
          </a:p>
        </p:txBody>
      </p:sp>
      <p:sp>
        <p:nvSpPr>
          <p:cNvPr id="47" name="Oval 22">
            <a:extLst>
              <a:ext uri="{FF2B5EF4-FFF2-40B4-BE49-F238E27FC236}">
                <a16:creationId xmlns:a16="http://schemas.microsoft.com/office/drawing/2014/main" id="{358F2D06-964A-4765-A2C0-5E6BA023B881}"/>
              </a:ext>
            </a:extLst>
          </p:cNvPr>
          <p:cNvSpPr/>
          <p:nvPr/>
        </p:nvSpPr>
        <p:spPr>
          <a:xfrm>
            <a:off x="7216439" y="2803612"/>
            <a:ext cx="521194" cy="53999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ko-KR" sz="2700" dirty="0">
                <a:solidFill>
                  <a:schemeClr val="tx1"/>
                </a:solidFill>
              </a:rPr>
              <a:t>2</a:t>
            </a:r>
            <a:endParaRPr lang="ko-KR" altLang="en-US" sz="2700" dirty="0">
              <a:solidFill>
                <a:schemeClr val="tx1"/>
              </a:solidFill>
            </a:endParaRPr>
          </a:p>
        </p:txBody>
      </p:sp>
      <p:sp>
        <p:nvSpPr>
          <p:cNvPr id="48" name="Oval 23">
            <a:extLst>
              <a:ext uri="{FF2B5EF4-FFF2-40B4-BE49-F238E27FC236}">
                <a16:creationId xmlns:a16="http://schemas.microsoft.com/office/drawing/2014/main" id="{809B3715-A8A8-49AB-A757-27C6EDB09432}"/>
              </a:ext>
            </a:extLst>
          </p:cNvPr>
          <p:cNvSpPr/>
          <p:nvPr/>
        </p:nvSpPr>
        <p:spPr>
          <a:xfrm>
            <a:off x="4566751" y="2803612"/>
            <a:ext cx="521194" cy="5399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ko-KR" sz="2700" dirty="0">
                <a:solidFill>
                  <a:schemeClr val="tx1"/>
                </a:solidFill>
              </a:rPr>
              <a:t>3</a:t>
            </a:r>
            <a:endParaRPr lang="ko-KR" altLang="en-US" sz="2700" dirty="0">
              <a:solidFill>
                <a:schemeClr val="tx1"/>
              </a:solidFill>
            </a:endParaRPr>
          </a:p>
        </p:txBody>
      </p:sp>
      <p:sp>
        <p:nvSpPr>
          <p:cNvPr id="49" name="Oval 27">
            <a:extLst>
              <a:ext uri="{FF2B5EF4-FFF2-40B4-BE49-F238E27FC236}">
                <a16:creationId xmlns:a16="http://schemas.microsoft.com/office/drawing/2014/main" id="{FAF37737-56B0-43FC-8D03-CEAB7ABDD7EF}"/>
              </a:ext>
            </a:extLst>
          </p:cNvPr>
          <p:cNvSpPr/>
          <p:nvPr/>
        </p:nvSpPr>
        <p:spPr>
          <a:xfrm>
            <a:off x="1917063" y="2803612"/>
            <a:ext cx="521194" cy="53999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ko-KR" sz="2700" dirty="0">
                <a:solidFill>
                  <a:schemeClr val="tx1"/>
                </a:solidFill>
              </a:rPr>
              <a:t>4</a:t>
            </a:r>
            <a:endParaRPr lang="ko-KR" altLang="en-US" sz="2700" dirty="0">
              <a:solidFill>
                <a:schemeClr val="tx1"/>
              </a:solidFill>
            </a:endParaRPr>
          </a:p>
        </p:txBody>
      </p:sp>
      <p:pic>
        <p:nvPicPr>
          <p:cNvPr id="21" name="Picture 20">
            <a:extLst>
              <a:ext uri="{FF2B5EF4-FFF2-40B4-BE49-F238E27FC236}">
                <a16:creationId xmlns:a16="http://schemas.microsoft.com/office/drawing/2014/main" id="{DD75196A-C9FA-47E4-971D-95B65311B3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 y="6133825"/>
            <a:ext cx="1402586" cy="627661"/>
          </a:xfrm>
          <a:prstGeom prst="rect">
            <a:avLst/>
          </a:prstGeom>
        </p:spPr>
      </p:pic>
    </p:spTree>
    <p:extLst>
      <p:ext uri="{BB962C8B-B14F-4D97-AF65-F5344CB8AC3E}">
        <p14:creationId xmlns:p14="http://schemas.microsoft.com/office/powerpoint/2010/main" val="308145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FFCC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rame 16"/>
          <p:cNvSpPr/>
          <p:nvPr/>
        </p:nvSpPr>
        <p:spPr>
          <a:xfrm>
            <a:off x="602929" y="178060"/>
            <a:ext cx="11061250" cy="5822690"/>
          </a:xfrm>
          <a:prstGeom prst="frame">
            <a:avLst>
              <a:gd name="adj1" fmla="val 890"/>
            </a:avLst>
          </a:prstGeom>
          <a:solidFill>
            <a:srgbClr val="FFC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مستطيل 6"/>
          <p:cNvSpPr/>
          <p:nvPr/>
        </p:nvSpPr>
        <p:spPr>
          <a:xfrm>
            <a:off x="8739071" y="957035"/>
            <a:ext cx="3100996" cy="523220"/>
          </a:xfrm>
          <a:prstGeom prst="rect">
            <a:avLst/>
          </a:prstGeom>
        </p:spPr>
        <p:txBody>
          <a:bodyPr wrap="square">
            <a:spAutoFit/>
          </a:bodyPr>
          <a:lstStyle/>
          <a:p>
            <a:pPr algn="ctr"/>
            <a:r>
              <a:rPr lang="en" altLang="ko-KR" sz="2800" dirty="0">
                <a:latin typeface="Al Qabas Bold" panose="00000800000000000000" pitchFamily="2" charset="-78"/>
                <a:cs typeface="Al Qabas Bold" panose="00000800000000000000" pitchFamily="2" charset="-78"/>
              </a:rPr>
              <a:t>Analysis Summary</a:t>
            </a:r>
            <a:endParaRPr lang="ar-SA" altLang="ko-KR" sz="2800" dirty="0">
              <a:solidFill>
                <a:schemeClr val="accent2"/>
              </a:solidFill>
              <a:latin typeface="Al Qabas Bold" panose="00000800000000000000" pitchFamily="2" charset="-78"/>
              <a:cs typeface="Al Qabas Bold" panose="00000800000000000000" pitchFamily="2" charset="-78"/>
            </a:endParaRPr>
          </a:p>
        </p:txBody>
      </p:sp>
      <p:grpSp>
        <p:nvGrpSpPr>
          <p:cNvPr id="34" name="Group 9">
            <a:extLst>
              <a:ext uri="{FF2B5EF4-FFF2-40B4-BE49-F238E27FC236}">
                <a16:creationId xmlns:a16="http://schemas.microsoft.com/office/drawing/2014/main" id="{F7A2A885-F015-471B-A859-19727BF7B050}"/>
              </a:ext>
            </a:extLst>
          </p:cNvPr>
          <p:cNvGrpSpPr/>
          <p:nvPr/>
        </p:nvGrpSpPr>
        <p:grpSpPr>
          <a:xfrm>
            <a:off x="1009510" y="3448968"/>
            <a:ext cx="2336298" cy="2394849"/>
            <a:chOff x="395534" y="3722056"/>
            <a:chExt cx="3972999" cy="2412361"/>
          </a:xfrm>
        </p:grpSpPr>
        <p:sp>
          <p:nvSpPr>
            <p:cNvPr id="35" name="TextBox 4">
              <a:extLst>
                <a:ext uri="{FF2B5EF4-FFF2-40B4-BE49-F238E27FC236}">
                  <a16:creationId xmlns:a16="http://schemas.microsoft.com/office/drawing/2014/main" id="{3EA0FDB8-4FB9-45CB-9A4D-86A00A2DC196}"/>
                </a:ext>
              </a:extLst>
            </p:cNvPr>
            <p:cNvSpPr txBox="1"/>
            <p:nvPr/>
          </p:nvSpPr>
          <p:spPr>
            <a:xfrm>
              <a:off x="395534" y="3722056"/>
              <a:ext cx="3972999" cy="307777"/>
            </a:xfrm>
            <a:prstGeom prst="rect">
              <a:avLst/>
            </a:prstGeom>
            <a:noFill/>
          </p:spPr>
          <p:txBody>
            <a:bodyPr wrap="square" rtlCol="0" anchor="ctr">
              <a:spAutoFit/>
            </a:bodyPr>
            <a:lstStyle/>
            <a:p>
              <a:pPr algn="ctr"/>
              <a:r>
                <a:rPr lang="en" altLang="ko-KR" sz="1400" b="1" dirty="0">
                  <a:solidFill>
                    <a:schemeClr val="tx1">
                      <a:lumMod val="75000"/>
                      <a:lumOff val="25000"/>
                    </a:schemeClr>
                  </a:solidFill>
                  <a:latin typeface="Al Qabas Light" panose="00000400000000000000" pitchFamily="2" charset="-78"/>
                  <a:cs typeface="Al Qabas Light" panose="00000400000000000000" pitchFamily="2" charset="-78"/>
                </a:rPr>
                <a:t>Other __________________</a:t>
              </a:r>
            </a:p>
          </p:txBody>
        </p:sp>
        <p:sp>
          <p:nvSpPr>
            <p:cNvPr id="36" name="TextBox 5">
              <a:extLst>
                <a:ext uri="{FF2B5EF4-FFF2-40B4-BE49-F238E27FC236}">
                  <a16:creationId xmlns:a16="http://schemas.microsoft.com/office/drawing/2014/main" id="{669A76DF-DBFF-465A-ABE6-AF1ED49A1522}"/>
                </a:ext>
              </a:extLst>
            </p:cNvPr>
            <p:cNvSpPr txBox="1"/>
            <p:nvPr/>
          </p:nvSpPr>
          <p:spPr>
            <a:xfrm>
              <a:off x="395536" y="3995230"/>
              <a:ext cx="3972997" cy="2139187"/>
            </a:xfrm>
            <a:prstGeom prst="rect">
              <a:avLst/>
            </a:prstGeom>
            <a:noFill/>
          </p:spPr>
          <p:txBody>
            <a:bodyPr wrap="square" rtlCol="0">
              <a:spAutoFit/>
            </a:bodyPr>
            <a:lstStyle/>
            <a:p>
              <a:pPr algn="ctr"/>
              <a:r>
                <a:rPr lang="en"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37" name="Group 12">
            <a:extLst>
              <a:ext uri="{FF2B5EF4-FFF2-40B4-BE49-F238E27FC236}">
                <a16:creationId xmlns:a16="http://schemas.microsoft.com/office/drawing/2014/main" id="{9014A663-BDA6-4C18-9446-CDDF94524DCF}"/>
              </a:ext>
            </a:extLst>
          </p:cNvPr>
          <p:cNvGrpSpPr/>
          <p:nvPr/>
        </p:nvGrpSpPr>
        <p:grpSpPr>
          <a:xfrm>
            <a:off x="3659198" y="3447852"/>
            <a:ext cx="2336298" cy="2395966"/>
            <a:chOff x="395534" y="3720931"/>
            <a:chExt cx="3972999" cy="2413486"/>
          </a:xfrm>
        </p:grpSpPr>
        <p:sp>
          <p:nvSpPr>
            <p:cNvPr id="38" name="TextBox 7">
              <a:extLst>
                <a:ext uri="{FF2B5EF4-FFF2-40B4-BE49-F238E27FC236}">
                  <a16:creationId xmlns:a16="http://schemas.microsoft.com/office/drawing/2014/main" id="{599EC491-0B2C-47EC-97FF-F4DACD22844B}"/>
                </a:ext>
              </a:extLst>
            </p:cNvPr>
            <p:cNvSpPr txBox="1"/>
            <p:nvPr/>
          </p:nvSpPr>
          <p:spPr>
            <a:xfrm>
              <a:off x="395534" y="3720931"/>
              <a:ext cx="3972999" cy="310028"/>
            </a:xfrm>
            <a:prstGeom prst="rect">
              <a:avLst/>
            </a:prstGeom>
            <a:noFill/>
          </p:spPr>
          <p:txBody>
            <a:bodyPr wrap="square" rtlCol="0" anchor="ctr">
              <a:spAutoFit/>
            </a:bodyPr>
            <a:lstStyle/>
            <a:p>
              <a:pPr algn="ctr"/>
              <a:r>
                <a:rPr lang="en" altLang="ko-KR" sz="1400" b="1" dirty="0">
                  <a:solidFill>
                    <a:schemeClr val="tx1">
                      <a:lumMod val="75000"/>
                      <a:lumOff val="25000"/>
                    </a:schemeClr>
                  </a:solidFill>
                  <a:latin typeface="Al Qabas Light" panose="00000400000000000000" pitchFamily="2" charset="-78"/>
                  <a:cs typeface="Al Qabas Light" panose="00000400000000000000" pitchFamily="2" charset="-78"/>
                </a:rPr>
                <a:t>Research and Development</a:t>
              </a:r>
              <a:endParaRPr lang="ar-SA"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39" name="TextBox 8">
              <a:extLst>
                <a:ext uri="{FF2B5EF4-FFF2-40B4-BE49-F238E27FC236}">
                  <a16:creationId xmlns:a16="http://schemas.microsoft.com/office/drawing/2014/main" id="{B6281E56-CC17-4FBB-9B23-09A8E5559750}"/>
                </a:ext>
              </a:extLst>
            </p:cNvPr>
            <p:cNvSpPr txBox="1"/>
            <p:nvPr/>
          </p:nvSpPr>
          <p:spPr>
            <a:xfrm>
              <a:off x="395536" y="3995230"/>
              <a:ext cx="3972997" cy="2139187"/>
            </a:xfrm>
            <a:prstGeom prst="rect">
              <a:avLst/>
            </a:prstGeom>
            <a:noFill/>
          </p:spPr>
          <p:txBody>
            <a:bodyPr wrap="square" rtlCol="0">
              <a:spAutoFit/>
            </a:bodyPr>
            <a:lstStyle/>
            <a:p>
              <a:pPr algn="ctr"/>
              <a:r>
                <a:rPr lang="en"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40" name="Group 15">
            <a:extLst>
              <a:ext uri="{FF2B5EF4-FFF2-40B4-BE49-F238E27FC236}">
                <a16:creationId xmlns:a16="http://schemas.microsoft.com/office/drawing/2014/main" id="{384F9BEF-29B1-4793-98EB-EFC48744C89A}"/>
              </a:ext>
            </a:extLst>
          </p:cNvPr>
          <p:cNvGrpSpPr/>
          <p:nvPr/>
        </p:nvGrpSpPr>
        <p:grpSpPr>
          <a:xfrm>
            <a:off x="6308886" y="3448968"/>
            <a:ext cx="2336298" cy="2394849"/>
            <a:chOff x="395534" y="3722056"/>
            <a:chExt cx="3972999" cy="2412361"/>
          </a:xfrm>
        </p:grpSpPr>
        <p:sp>
          <p:nvSpPr>
            <p:cNvPr id="41" name="TextBox 10">
              <a:extLst>
                <a:ext uri="{FF2B5EF4-FFF2-40B4-BE49-F238E27FC236}">
                  <a16:creationId xmlns:a16="http://schemas.microsoft.com/office/drawing/2014/main" id="{EF36AB27-0A65-44BD-BC40-C41068A5C5AB}"/>
                </a:ext>
              </a:extLst>
            </p:cNvPr>
            <p:cNvSpPr txBox="1"/>
            <p:nvPr/>
          </p:nvSpPr>
          <p:spPr>
            <a:xfrm>
              <a:off x="395534" y="3722056"/>
              <a:ext cx="3972999" cy="307777"/>
            </a:xfrm>
            <a:prstGeom prst="rect">
              <a:avLst/>
            </a:prstGeom>
            <a:noFill/>
          </p:spPr>
          <p:txBody>
            <a:bodyPr wrap="square" rtlCol="0" anchor="ctr">
              <a:spAutoFit/>
            </a:bodyPr>
            <a:lstStyle/>
            <a:p>
              <a:pPr algn="ctr"/>
              <a:r>
                <a:rPr lang="en" altLang="ko-KR" sz="1400" b="1" dirty="0">
                  <a:solidFill>
                    <a:schemeClr val="tx1">
                      <a:lumMod val="75000"/>
                      <a:lumOff val="25000"/>
                    </a:schemeClr>
                  </a:solidFill>
                  <a:latin typeface="Al Qabas Light" panose="00000400000000000000" pitchFamily="2" charset="-78"/>
                  <a:cs typeface="Al Qabas Light" panose="00000400000000000000" pitchFamily="2" charset="-78"/>
                </a:rPr>
                <a:t>Marketing Plans</a:t>
              </a:r>
              <a:endParaRPr lang="ar-SA"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42" name="TextBox 11">
              <a:extLst>
                <a:ext uri="{FF2B5EF4-FFF2-40B4-BE49-F238E27FC236}">
                  <a16:creationId xmlns:a16="http://schemas.microsoft.com/office/drawing/2014/main" id="{C9F016BF-E251-4442-A277-AC01D6173D54}"/>
                </a:ext>
              </a:extLst>
            </p:cNvPr>
            <p:cNvSpPr txBox="1"/>
            <p:nvPr/>
          </p:nvSpPr>
          <p:spPr>
            <a:xfrm>
              <a:off x="395536" y="3995230"/>
              <a:ext cx="3972997" cy="2139187"/>
            </a:xfrm>
            <a:prstGeom prst="rect">
              <a:avLst/>
            </a:prstGeom>
            <a:noFill/>
          </p:spPr>
          <p:txBody>
            <a:bodyPr wrap="square" rtlCol="0">
              <a:spAutoFit/>
            </a:bodyPr>
            <a:lstStyle/>
            <a:p>
              <a:pPr algn="ctr"/>
              <a:r>
                <a:rPr lang="en"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43" name="Group 18">
            <a:extLst>
              <a:ext uri="{FF2B5EF4-FFF2-40B4-BE49-F238E27FC236}">
                <a16:creationId xmlns:a16="http://schemas.microsoft.com/office/drawing/2014/main" id="{B6B5436F-8347-49A4-84F8-46993B0F91ED}"/>
              </a:ext>
            </a:extLst>
          </p:cNvPr>
          <p:cNvGrpSpPr/>
          <p:nvPr/>
        </p:nvGrpSpPr>
        <p:grpSpPr>
          <a:xfrm>
            <a:off x="8958574" y="3448971"/>
            <a:ext cx="2336298" cy="2394849"/>
            <a:chOff x="395534" y="3722056"/>
            <a:chExt cx="3972999" cy="2412359"/>
          </a:xfrm>
        </p:grpSpPr>
        <p:sp>
          <p:nvSpPr>
            <p:cNvPr id="44" name="TextBox 13">
              <a:extLst>
                <a:ext uri="{FF2B5EF4-FFF2-40B4-BE49-F238E27FC236}">
                  <a16:creationId xmlns:a16="http://schemas.microsoft.com/office/drawing/2014/main" id="{5AC8A031-CE7F-46CD-94E8-AB308484A825}"/>
                </a:ext>
              </a:extLst>
            </p:cNvPr>
            <p:cNvSpPr txBox="1"/>
            <p:nvPr/>
          </p:nvSpPr>
          <p:spPr>
            <a:xfrm>
              <a:off x="395534" y="3722056"/>
              <a:ext cx="3972999" cy="307777"/>
            </a:xfrm>
            <a:prstGeom prst="rect">
              <a:avLst/>
            </a:prstGeom>
            <a:noFill/>
          </p:spPr>
          <p:txBody>
            <a:bodyPr wrap="square" rtlCol="0" anchor="ctr">
              <a:spAutoFit/>
            </a:bodyPr>
            <a:lstStyle/>
            <a:p>
              <a:pPr algn="ctr"/>
              <a:r>
                <a:rPr lang="en" altLang="ko-KR" sz="1400" b="1" dirty="0">
                  <a:solidFill>
                    <a:schemeClr val="tx1">
                      <a:lumMod val="75000"/>
                      <a:lumOff val="25000"/>
                    </a:schemeClr>
                  </a:solidFill>
                  <a:latin typeface="Al Qabas Light" panose="00000400000000000000" pitchFamily="2" charset="-78"/>
                  <a:cs typeface="Al Qabas Light" panose="00000400000000000000" pitchFamily="2" charset="-78"/>
                </a:rPr>
                <a:t>Sales Planning</a:t>
              </a:r>
              <a:endParaRPr lang="ar-SA"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45" name="TextBox 14">
              <a:extLst>
                <a:ext uri="{FF2B5EF4-FFF2-40B4-BE49-F238E27FC236}">
                  <a16:creationId xmlns:a16="http://schemas.microsoft.com/office/drawing/2014/main" id="{86B2EEA6-51B7-466D-9E5C-8693B302CEF2}"/>
                </a:ext>
              </a:extLst>
            </p:cNvPr>
            <p:cNvSpPr txBox="1"/>
            <p:nvPr/>
          </p:nvSpPr>
          <p:spPr>
            <a:xfrm>
              <a:off x="395536" y="3995230"/>
              <a:ext cx="3972997" cy="2139185"/>
            </a:xfrm>
            <a:prstGeom prst="rect">
              <a:avLst/>
            </a:prstGeom>
            <a:noFill/>
          </p:spPr>
          <p:txBody>
            <a:bodyPr wrap="square" rtlCol="0">
              <a:spAutoFit/>
            </a:bodyPr>
            <a:lstStyle/>
            <a:p>
              <a:pPr algn="ctr"/>
              <a:r>
                <a:rPr lang="en" altLang="ko-KR" sz="1200" dirty="0">
                  <a:solidFill>
                    <a:schemeClr val="tx1">
                      <a:lumMod val="75000"/>
                      <a:lumOff val="25000"/>
                    </a:schemeClr>
                  </a:solidFill>
                  <a:cs typeface="Arial" pitchFamily="34" charset="0"/>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sp>
        <p:nvSpPr>
          <p:cNvPr id="46" name="Oval 21">
            <a:extLst>
              <a:ext uri="{FF2B5EF4-FFF2-40B4-BE49-F238E27FC236}">
                <a16:creationId xmlns:a16="http://schemas.microsoft.com/office/drawing/2014/main" id="{3ECD3337-6B1C-47BD-A2AB-FBB9A3C23DCB}"/>
              </a:ext>
            </a:extLst>
          </p:cNvPr>
          <p:cNvSpPr/>
          <p:nvPr/>
        </p:nvSpPr>
        <p:spPr>
          <a:xfrm>
            <a:off x="9866127" y="2803612"/>
            <a:ext cx="521194" cy="53999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ko-KR" sz="2700" dirty="0">
                <a:solidFill>
                  <a:schemeClr val="tx1"/>
                </a:solidFill>
              </a:rPr>
              <a:t>5</a:t>
            </a:r>
            <a:endParaRPr lang="ko-KR" altLang="en-US" sz="2700" dirty="0">
              <a:solidFill>
                <a:schemeClr val="tx1"/>
              </a:solidFill>
            </a:endParaRPr>
          </a:p>
        </p:txBody>
      </p:sp>
      <p:sp>
        <p:nvSpPr>
          <p:cNvPr id="47" name="Oval 22">
            <a:extLst>
              <a:ext uri="{FF2B5EF4-FFF2-40B4-BE49-F238E27FC236}">
                <a16:creationId xmlns:a16="http://schemas.microsoft.com/office/drawing/2014/main" id="{358F2D06-964A-4765-A2C0-5E6BA023B881}"/>
              </a:ext>
            </a:extLst>
          </p:cNvPr>
          <p:cNvSpPr/>
          <p:nvPr/>
        </p:nvSpPr>
        <p:spPr>
          <a:xfrm>
            <a:off x="7216439" y="2803612"/>
            <a:ext cx="521194" cy="53999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ko-KR" sz="2700" dirty="0">
                <a:solidFill>
                  <a:schemeClr val="tx1"/>
                </a:solidFill>
              </a:rPr>
              <a:t>6</a:t>
            </a:r>
            <a:endParaRPr lang="ko-KR" altLang="en-US" sz="2700" dirty="0">
              <a:solidFill>
                <a:schemeClr val="tx1"/>
              </a:solidFill>
            </a:endParaRPr>
          </a:p>
        </p:txBody>
      </p:sp>
      <p:sp>
        <p:nvSpPr>
          <p:cNvPr id="48" name="Oval 23">
            <a:extLst>
              <a:ext uri="{FF2B5EF4-FFF2-40B4-BE49-F238E27FC236}">
                <a16:creationId xmlns:a16="http://schemas.microsoft.com/office/drawing/2014/main" id="{809B3715-A8A8-49AB-A757-27C6EDB09432}"/>
              </a:ext>
            </a:extLst>
          </p:cNvPr>
          <p:cNvSpPr/>
          <p:nvPr/>
        </p:nvSpPr>
        <p:spPr>
          <a:xfrm>
            <a:off x="4566751" y="2803612"/>
            <a:ext cx="521194" cy="5399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ko-KR" sz="2700" dirty="0">
                <a:solidFill>
                  <a:schemeClr val="tx1"/>
                </a:solidFill>
              </a:rPr>
              <a:t>7</a:t>
            </a:r>
            <a:endParaRPr lang="ko-KR" altLang="en-US" sz="2700" dirty="0">
              <a:solidFill>
                <a:schemeClr val="tx1"/>
              </a:solidFill>
            </a:endParaRPr>
          </a:p>
        </p:txBody>
      </p:sp>
      <p:sp>
        <p:nvSpPr>
          <p:cNvPr id="49" name="Oval 27">
            <a:extLst>
              <a:ext uri="{FF2B5EF4-FFF2-40B4-BE49-F238E27FC236}">
                <a16:creationId xmlns:a16="http://schemas.microsoft.com/office/drawing/2014/main" id="{FAF37737-56B0-43FC-8D03-CEAB7ABDD7EF}"/>
              </a:ext>
            </a:extLst>
          </p:cNvPr>
          <p:cNvSpPr/>
          <p:nvPr/>
        </p:nvSpPr>
        <p:spPr>
          <a:xfrm>
            <a:off x="1917063" y="2803612"/>
            <a:ext cx="521194" cy="53999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ko-KR" sz="2700" dirty="0">
                <a:solidFill>
                  <a:schemeClr val="tx1"/>
                </a:solidFill>
              </a:rPr>
              <a:t>8</a:t>
            </a:r>
            <a:endParaRPr lang="ko-KR" altLang="en-US" sz="2700" dirty="0">
              <a:solidFill>
                <a:schemeClr val="tx1"/>
              </a:solidFill>
            </a:endParaRPr>
          </a:p>
        </p:txBody>
      </p:sp>
      <p:pic>
        <p:nvPicPr>
          <p:cNvPr id="21" name="Picture 20">
            <a:extLst>
              <a:ext uri="{FF2B5EF4-FFF2-40B4-BE49-F238E27FC236}">
                <a16:creationId xmlns:a16="http://schemas.microsoft.com/office/drawing/2014/main" id="{7E4151E2-BB85-4708-8966-BC530515A8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 y="6133825"/>
            <a:ext cx="1402586" cy="627661"/>
          </a:xfrm>
          <a:prstGeom prst="rect">
            <a:avLst/>
          </a:prstGeom>
        </p:spPr>
      </p:pic>
    </p:spTree>
    <p:extLst>
      <p:ext uri="{BB962C8B-B14F-4D97-AF65-F5344CB8AC3E}">
        <p14:creationId xmlns:p14="http://schemas.microsoft.com/office/powerpoint/2010/main" val="223764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99">
            <a:alpha val="74000"/>
          </a:srgbClr>
        </a:solidFill>
        <a:effectLst/>
      </p:bgPr>
    </p:bg>
    <p:spTree>
      <p:nvGrpSpPr>
        <p:cNvPr id="1" name=""/>
        <p:cNvGrpSpPr/>
        <p:nvPr/>
      </p:nvGrpSpPr>
      <p:grpSpPr>
        <a:xfrm>
          <a:off x="0" y="0"/>
          <a:ext cx="0" cy="0"/>
          <a:chOff x="0" y="0"/>
          <a:chExt cx="0" cy="0"/>
        </a:xfrm>
      </p:grpSpPr>
      <p:grpSp>
        <p:nvGrpSpPr>
          <p:cNvPr id="17" name="مجموعة 16"/>
          <p:cNvGrpSpPr/>
          <p:nvPr/>
        </p:nvGrpSpPr>
        <p:grpSpPr>
          <a:xfrm>
            <a:off x="10297633" y="4805916"/>
            <a:ext cx="2146600" cy="2297105"/>
            <a:chOff x="10297633" y="4805916"/>
            <a:chExt cx="2146600" cy="2297105"/>
          </a:xfrm>
        </p:grpSpPr>
        <p:grpSp>
          <p:nvGrpSpPr>
            <p:cNvPr id="18" name="그룹 4">
              <a:extLst>
                <a:ext uri="{FF2B5EF4-FFF2-40B4-BE49-F238E27FC236}">
                  <a16:creationId xmlns:a16="http://schemas.microsoft.com/office/drawing/2014/main" id="{71752301-D92E-4D79-BF2B-4305B126D797}"/>
                </a:ext>
              </a:extLst>
            </p:cNvPr>
            <p:cNvGrpSpPr/>
            <p:nvPr/>
          </p:nvGrpSpPr>
          <p:grpSpPr>
            <a:xfrm>
              <a:off x="10297633" y="5536241"/>
              <a:ext cx="2146600" cy="1566780"/>
              <a:chOff x="2401342" y="248706"/>
              <a:chExt cx="5620059" cy="3598510"/>
            </a:xfrm>
            <a:solidFill>
              <a:schemeClr val="bg1"/>
            </a:solidFill>
          </p:grpSpPr>
          <p:sp>
            <p:nvSpPr>
              <p:cNvPr id="29" name="Oval 11">
                <a:extLst>
                  <a:ext uri="{FF2B5EF4-FFF2-40B4-BE49-F238E27FC236}">
                    <a16:creationId xmlns:a16="http://schemas.microsoft.com/office/drawing/2014/main" id="{E3ED16A4-1376-4238-9F5E-F0B1FFDB562F}"/>
                  </a:ext>
                </a:extLst>
              </p:cNvPr>
              <p:cNvSpPr/>
              <p:nvPr userDrawn="1"/>
            </p:nvSpPr>
            <p:spPr>
              <a:xfrm>
                <a:off x="4283968" y="941198"/>
                <a:ext cx="956850" cy="956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0" name="Oval 11">
                <a:extLst>
                  <a:ext uri="{FF2B5EF4-FFF2-40B4-BE49-F238E27FC236}">
                    <a16:creationId xmlns:a16="http://schemas.microsoft.com/office/drawing/2014/main" id="{65098AB4-3535-4F1E-89FE-167B43C54770}"/>
                  </a:ext>
                </a:extLst>
              </p:cNvPr>
              <p:cNvSpPr/>
              <p:nvPr userDrawn="1"/>
            </p:nvSpPr>
            <p:spPr>
              <a:xfrm>
                <a:off x="4080672" y="1386488"/>
                <a:ext cx="491180" cy="491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1" name="Oval 11">
                <a:extLst>
                  <a:ext uri="{FF2B5EF4-FFF2-40B4-BE49-F238E27FC236}">
                    <a16:creationId xmlns:a16="http://schemas.microsoft.com/office/drawing/2014/main" id="{825C163D-A1BF-41C8-B303-595E350C1FDA}"/>
                  </a:ext>
                </a:extLst>
              </p:cNvPr>
              <p:cNvSpPr/>
              <p:nvPr userDrawn="1"/>
            </p:nvSpPr>
            <p:spPr>
              <a:xfrm>
                <a:off x="3485352" y="1717923"/>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2" name="Oval 11">
                <a:extLst>
                  <a:ext uri="{FF2B5EF4-FFF2-40B4-BE49-F238E27FC236}">
                    <a16:creationId xmlns:a16="http://schemas.microsoft.com/office/drawing/2014/main" id="{8DC744F5-F671-4926-8885-018D87EFF748}"/>
                  </a:ext>
                </a:extLst>
              </p:cNvPr>
              <p:cNvSpPr/>
              <p:nvPr userDrawn="1"/>
            </p:nvSpPr>
            <p:spPr>
              <a:xfrm>
                <a:off x="2886827" y="1894030"/>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3" name="Oval 11">
                <a:extLst>
                  <a:ext uri="{FF2B5EF4-FFF2-40B4-BE49-F238E27FC236}">
                    <a16:creationId xmlns:a16="http://schemas.microsoft.com/office/drawing/2014/main" id="{645BFE60-66EB-4AB1-99BB-AC1028C9DAB2}"/>
                  </a:ext>
                </a:extLst>
              </p:cNvPr>
              <p:cNvSpPr/>
              <p:nvPr userDrawn="1"/>
            </p:nvSpPr>
            <p:spPr>
              <a:xfrm>
                <a:off x="2401342" y="251623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4" name="Oval 11">
                <a:extLst>
                  <a:ext uri="{FF2B5EF4-FFF2-40B4-BE49-F238E27FC236}">
                    <a16:creationId xmlns:a16="http://schemas.microsoft.com/office/drawing/2014/main" id="{9752675A-9CE1-4787-BDA7-2F13CE27E255}"/>
                  </a:ext>
                </a:extLst>
              </p:cNvPr>
              <p:cNvSpPr/>
              <p:nvPr userDrawn="1"/>
            </p:nvSpPr>
            <p:spPr>
              <a:xfrm>
                <a:off x="3017096" y="279748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5" name="Oval 11">
                <a:extLst>
                  <a:ext uri="{FF2B5EF4-FFF2-40B4-BE49-F238E27FC236}">
                    <a16:creationId xmlns:a16="http://schemas.microsoft.com/office/drawing/2014/main" id="{70AA3E2F-FFD7-41C8-937B-1BB1FD6D48AA}"/>
                  </a:ext>
                </a:extLst>
              </p:cNvPr>
              <p:cNvSpPr/>
              <p:nvPr userDrawn="1"/>
            </p:nvSpPr>
            <p:spPr>
              <a:xfrm>
                <a:off x="3562974" y="2003019"/>
                <a:ext cx="1844197" cy="18441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6" name="Oval 11">
                <a:extLst>
                  <a:ext uri="{FF2B5EF4-FFF2-40B4-BE49-F238E27FC236}">
                    <a16:creationId xmlns:a16="http://schemas.microsoft.com/office/drawing/2014/main" id="{E2FB70C2-4275-44C2-BEBB-19D2A59B2B29}"/>
                  </a:ext>
                </a:extLst>
              </p:cNvPr>
              <p:cNvSpPr/>
              <p:nvPr userDrawn="1"/>
            </p:nvSpPr>
            <p:spPr>
              <a:xfrm>
                <a:off x="4999309" y="3011131"/>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7" name="Oval 11">
                <a:extLst>
                  <a:ext uri="{FF2B5EF4-FFF2-40B4-BE49-F238E27FC236}">
                    <a16:creationId xmlns:a16="http://schemas.microsoft.com/office/drawing/2014/main" id="{BBB44E7F-6D1B-47B6-9E98-3ED138935D38}"/>
                  </a:ext>
                </a:extLst>
              </p:cNvPr>
              <p:cNvSpPr/>
              <p:nvPr userDrawn="1"/>
            </p:nvSpPr>
            <p:spPr>
              <a:xfrm>
                <a:off x="5653222" y="2981733"/>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8" name="Oval 11">
                <a:extLst>
                  <a:ext uri="{FF2B5EF4-FFF2-40B4-BE49-F238E27FC236}">
                    <a16:creationId xmlns:a16="http://schemas.microsoft.com/office/drawing/2014/main" id="{6C2339E1-B72E-4353-8A5C-175C317F45CF}"/>
                  </a:ext>
                </a:extLst>
              </p:cNvPr>
              <p:cNvSpPr/>
              <p:nvPr userDrawn="1"/>
            </p:nvSpPr>
            <p:spPr>
              <a:xfrm>
                <a:off x="6035666" y="2445747"/>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9" name="Oval 11">
                <a:extLst>
                  <a:ext uri="{FF2B5EF4-FFF2-40B4-BE49-F238E27FC236}">
                    <a16:creationId xmlns:a16="http://schemas.microsoft.com/office/drawing/2014/main" id="{658111E6-1D20-456F-800A-B2F95B3FF91B}"/>
                  </a:ext>
                </a:extLst>
              </p:cNvPr>
              <p:cNvSpPr/>
              <p:nvPr userDrawn="1"/>
            </p:nvSpPr>
            <p:spPr>
              <a:xfrm>
                <a:off x="7037784" y="2729409"/>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40" name="Oval 11">
                <a:extLst>
                  <a:ext uri="{FF2B5EF4-FFF2-40B4-BE49-F238E27FC236}">
                    <a16:creationId xmlns:a16="http://schemas.microsoft.com/office/drawing/2014/main" id="{0678419F-6DC9-4A44-A8DE-1A75E6FE4310}"/>
                  </a:ext>
                </a:extLst>
              </p:cNvPr>
              <p:cNvSpPr/>
              <p:nvPr userDrawn="1"/>
            </p:nvSpPr>
            <p:spPr>
              <a:xfrm>
                <a:off x="6658215" y="1725625"/>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41" name="Oval 11">
                <a:extLst>
                  <a:ext uri="{FF2B5EF4-FFF2-40B4-BE49-F238E27FC236}">
                    <a16:creationId xmlns:a16="http://schemas.microsoft.com/office/drawing/2014/main" id="{47EA14DE-3051-4A53-AFAB-78F38092F6BF}"/>
                  </a:ext>
                </a:extLst>
              </p:cNvPr>
              <p:cNvSpPr/>
              <p:nvPr userDrawn="1"/>
            </p:nvSpPr>
            <p:spPr>
              <a:xfrm>
                <a:off x="4702059" y="880592"/>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42" name="Oval 11">
                <a:extLst>
                  <a:ext uri="{FF2B5EF4-FFF2-40B4-BE49-F238E27FC236}">
                    <a16:creationId xmlns:a16="http://schemas.microsoft.com/office/drawing/2014/main" id="{E8861E65-EAD0-466F-B6C6-5253411D3A55}"/>
                  </a:ext>
                </a:extLst>
              </p:cNvPr>
              <p:cNvSpPr/>
              <p:nvPr userDrawn="1"/>
            </p:nvSpPr>
            <p:spPr>
              <a:xfrm>
                <a:off x="5200227" y="115344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43" name="Oval 11">
                <a:extLst>
                  <a:ext uri="{FF2B5EF4-FFF2-40B4-BE49-F238E27FC236}">
                    <a16:creationId xmlns:a16="http://schemas.microsoft.com/office/drawing/2014/main" id="{F0A73230-26FA-4986-B498-5344E4819AB0}"/>
                  </a:ext>
                </a:extLst>
              </p:cNvPr>
              <p:cNvSpPr/>
              <p:nvPr userDrawn="1"/>
            </p:nvSpPr>
            <p:spPr>
              <a:xfrm>
                <a:off x="5945245" y="1484448"/>
                <a:ext cx="701108" cy="701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54" name="Oval 11">
                <a:extLst>
                  <a:ext uri="{FF2B5EF4-FFF2-40B4-BE49-F238E27FC236}">
                    <a16:creationId xmlns:a16="http://schemas.microsoft.com/office/drawing/2014/main" id="{6F66F626-346C-49CA-B56E-D85565363C03}"/>
                  </a:ext>
                </a:extLst>
              </p:cNvPr>
              <p:cNvSpPr/>
              <p:nvPr userDrawn="1"/>
            </p:nvSpPr>
            <p:spPr>
              <a:xfrm>
                <a:off x="6121822" y="179221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55" name="Oval 11">
                <a:extLst>
                  <a:ext uri="{FF2B5EF4-FFF2-40B4-BE49-F238E27FC236}">
                    <a16:creationId xmlns:a16="http://schemas.microsoft.com/office/drawing/2014/main" id="{9483083D-2EA9-47BD-B7D3-431AFD4D109C}"/>
                  </a:ext>
                </a:extLst>
              </p:cNvPr>
              <p:cNvSpPr/>
              <p:nvPr userDrawn="1"/>
            </p:nvSpPr>
            <p:spPr>
              <a:xfrm>
                <a:off x="4251327" y="1369850"/>
                <a:ext cx="2136016" cy="2136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56" name="사다리꼴 22">
                <a:extLst>
                  <a:ext uri="{FF2B5EF4-FFF2-40B4-BE49-F238E27FC236}">
                    <a16:creationId xmlns:a16="http://schemas.microsoft.com/office/drawing/2014/main" id="{370D5F0B-6713-44A3-87F1-5C4347632CD8}"/>
                  </a:ext>
                </a:extLst>
              </p:cNvPr>
              <p:cNvSpPr/>
              <p:nvPr userDrawn="1"/>
            </p:nvSpPr>
            <p:spPr>
              <a:xfrm>
                <a:off x="4765704" y="248706"/>
                <a:ext cx="608632" cy="121615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grpSp>
        <p:grpSp>
          <p:nvGrpSpPr>
            <p:cNvPr id="19" name="그룹 23">
              <a:extLst>
                <a:ext uri="{FF2B5EF4-FFF2-40B4-BE49-F238E27FC236}">
                  <a16:creationId xmlns:a16="http://schemas.microsoft.com/office/drawing/2014/main" id="{44838416-64E2-4B8A-B0BE-38B6123CE7AB}"/>
                </a:ext>
              </a:extLst>
            </p:cNvPr>
            <p:cNvGrpSpPr/>
            <p:nvPr/>
          </p:nvGrpSpPr>
          <p:grpSpPr>
            <a:xfrm>
              <a:off x="11087551" y="4805916"/>
              <a:ext cx="468994" cy="901546"/>
              <a:chOff x="5304862" y="-789923"/>
              <a:chExt cx="645890" cy="1241591"/>
            </a:xfrm>
          </p:grpSpPr>
          <p:grpSp>
            <p:nvGrpSpPr>
              <p:cNvPr id="21" name="그룹 24">
                <a:extLst>
                  <a:ext uri="{FF2B5EF4-FFF2-40B4-BE49-F238E27FC236}">
                    <a16:creationId xmlns:a16="http://schemas.microsoft.com/office/drawing/2014/main" id="{E7EF55E3-CB9F-48ED-87C1-08F32340C6BA}"/>
                  </a:ext>
                </a:extLst>
              </p:cNvPr>
              <p:cNvGrpSpPr/>
              <p:nvPr userDrawn="1"/>
            </p:nvGrpSpPr>
            <p:grpSpPr>
              <a:xfrm>
                <a:off x="5377232" y="-789923"/>
                <a:ext cx="495969" cy="1052585"/>
                <a:chOff x="5868144" y="-857099"/>
                <a:chExt cx="495969" cy="1052585"/>
              </a:xfrm>
            </p:grpSpPr>
            <p:sp>
              <p:nvSpPr>
                <p:cNvPr id="26" name="이등변 삼각형 49">
                  <a:extLst>
                    <a:ext uri="{FF2B5EF4-FFF2-40B4-BE49-F238E27FC236}">
                      <a16:creationId xmlns:a16="http://schemas.microsoft.com/office/drawing/2014/main" id="{28216990-4F60-4C97-A358-84C93070C22A}"/>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27" name="자유형: 도형 30">
                  <a:extLst>
                    <a:ext uri="{FF2B5EF4-FFF2-40B4-BE49-F238E27FC236}">
                      <a16:creationId xmlns:a16="http://schemas.microsoft.com/office/drawing/2014/main" id="{D96BE585-05E0-4033-B2FB-312588F9F104}"/>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28" name="자유형: 도형 31">
                  <a:extLst>
                    <a:ext uri="{FF2B5EF4-FFF2-40B4-BE49-F238E27FC236}">
                      <a16:creationId xmlns:a16="http://schemas.microsoft.com/office/drawing/2014/main" id="{CEA24E68-55C7-4862-96C3-1274E6ED7550}"/>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grpSp>
          <p:sp>
            <p:nvSpPr>
              <p:cNvPr id="22" name="타원 25">
                <a:extLst>
                  <a:ext uri="{FF2B5EF4-FFF2-40B4-BE49-F238E27FC236}">
                    <a16:creationId xmlns:a16="http://schemas.microsoft.com/office/drawing/2014/main" id="{83751921-BBCD-40BB-9C8D-EE9005C6AD62}"/>
                  </a:ext>
                </a:extLst>
              </p:cNvPr>
              <p:cNvSpPr/>
              <p:nvPr userDrawn="1"/>
            </p:nvSpPr>
            <p:spPr>
              <a:xfrm>
                <a:off x="5535216" y="-351600"/>
                <a:ext cx="180000" cy="180000"/>
              </a:xfrm>
              <a:prstGeom prst="ellipse">
                <a:avLst/>
              </a:prstGeom>
              <a:solidFill>
                <a:srgbClr val="46AEB8"/>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23" name="직사각형 26">
                <a:extLst>
                  <a:ext uri="{FF2B5EF4-FFF2-40B4-BE49-F238E27FC236}">
                    <a16:creationId xmlns:a16="http://schemas.microsoft.com/office/drawing/2014/main" id="{92FAE15D-637E-4A82-9437-8BDF92AC2116}"/>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24" name="자유형: 도형 27">
                <a:extLst>
                  <a:ext uri="{FF2B5EF4-FFF2-40B4-BE49-F238E27FC236}">
                    <a16:creationId xmlns:a16="http://schemas.microsoft.com/office/drawing/2014/main" id="{4E23ACC3-7A6C-4563-A8DC-97C9FA37BDAF}"/>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25" name="자유형: 도형 28">
                <a:extLst>
                  <a:ext uri="{FF2B5EF4-FFF2-40B4-BE49-F238E27FC236}">
                    <a16:creationId xmlns:a16="http://schemas.microsoft.com/office/drawing/2014/main" id="{19885A41-8F4B-4C95-845E-D567F1462026}"/>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grpSp>
      </p:grpSp>
      <p:sp>
        <p:nvSpPr>
          <p:cNvPr id="57" name="TextBox 4">
            <a:extLst>
              <a:ext uri="{FF2B5EF4-FFF2-40B4-BE49-F238E27FC236}">
                <a16:creationId xmlns:a16="http://schemas.microsoft.com/office/drawing/2014/main" id="{B6D19011-620D-4AF3-9BB4-293795BB7813}"/>
              </a:ext>
            </a:extLst>
          </p:cNvPr>
          <p:cNvSpPr txBox="1"/>
          <p:nvPr/>
        </p:nvSpPr>
        <p:spPr>
          <a:xfrm>
            <a:off x="273378" y="1857081"/>
            <a:ext cx="10699424" cy="4298613"/>
          </a:xfrm>
          <a:prstGeom prst="rect">
            <a:avLst/>
          </a:prstGeom>
          <a:noFill/>
        </p:spPr>
        <p:txBody>
          <a:bodyPr wrap="square" lIns="108000" rIns="108000" rtlCol="0">
            <a:spAutoFit/>
          </a:bodyPr>
          <a:lstStyle/>
          <a:p>
            <a:pPr marL="342900" indent="-342900" algn="justLow" rtl="0">
              <a:lnSpc>
                <a:spcPct val="200000"/>
              </a:lnSpc>
              <a:buFont typeface="Arial" panose="020B0604020202020204" pitchFamily="34" charset="0"/>
              <a:buChar char="•"/>
            </a:pPr>
            <a:r>
              <a:rPr lang="en" altLang="ko-KR" sz="2000" dirty="0">
                <a:solidFill>
                  <a:schemeClr val="bg1"/>
                </a:solidFill>
                <a:latin typeface="Al Qabas Light" panose="00000400000000000000" pitchFamily="2" charset="-78"/>
                <a:cs typeface="Al Qabas Light" panose="00000400000000000000" pitchFamily="2" charset="-78"/>
              </a:rPr>
              <a:t>Determine the degree of importance for each criterion by giving it a score (from 1 to 100).</a:t>
            </a:r>
          </a:p>
          <a:p>
            <a:pPr marL="342900" indent="-342900" algn="justLow" rtl="0">
              <a:lnSpc>
                <a:spcPct val="200000"/>
              </a:lnSpc>
              <a:buFont typeface="Arial" panose="020B0604020202020204" pitchFamily="34" charset="0"/>
              <a:buChar char="•"/>
            </a:pPr>
            <a:r>
              <a:rPr lang="en" altLang="ko-KR" sz="2000" dirty="0">
                <a:solidFill>
                  <a:schemeClr val="bg1"/>
                </a:solidFill>
                <a:latin typeface="Al Qabas Light" panose="00000400000000000000" pitchFamily="2" charset="-78"/>
                <a:cs typeface="Al Qabas Light" panose="00000400000000000000" pitchFamily="2" charset="-78"/>
              </a:rPr>
              <a:t>Determine the extent of the existence of the standard for the company being studied and give the extent of the existence of the standard a degree (from 0.1 to 1)</a:t>
            </a:r>
          </a:p>
          <a:p>
            <a:pPr marL="342900" indent="-342900" algn="justLow" rtl="0">
              <a:lnSpc>
                <a:spcPct val="200000"/>
              </a:lnSpc>
              <a:buFont typeface="Arial" panose="020B0604020202020204" pitchFamily="34" charset="0"/>
              <a:buChar char="•"/>
            </a:pPr>
            <a:r>
              <a:rPr lang="en" altLang="ko-KR" sz="2000" dirty="0">
                <a:solidFill>
                  <a:schemeClr val="bg1"/>
                </a:solidFill>
                <a:latin typeface="Al Qabas Light" panose="00000400000000000000" pitchFamily="2" charset="-78"/>
                <a:cs typeface="Al Qabas Light" panose="00000400000000000000" pitchFamily="2" charset="-78"/>
              </a:rPr>
              <a:t>Determine the value of the criterion by multiplying (the effect x the degree of importance x the existence of the criterion for the company )</a:t>
            </a:r>
          </a:p>
          <a:p>
            <a:pPr marL="342900" indent="-342900" algn="justLow" rtl="0">
              <a:lnSpc>
                <a:spcPct val="200000"/>
              </a:lnSpc>
              <a:buFont typeface="Arial" panose="020B0604020202020204" pitchFamily="34" charset="0"/>
              <a:buChar char="•"/>
            </a:pPr>
            <a:r>
              <a:rPr lang="en" altLang="ko-KR" sz="2000" dirty="0">
                <a:solidFill>
                  <a:schemeClr val="bg1"/>
                </a:solidFill>
                <a:latin typeface="Al Qabas Light" panose="00000400000000000000" pitchFamily="2" charset="-78"/>
                <a:cs typeface="Al Qabas Light" panose="00000400000000000000" pitchFamily="2" charset="-78"/>
              </a:rPr>
              <a:t>Add up the value of the sub-criteria for each item and divide it by the number of sub-criteria for each item</a:t>
            </a:r>
          </a:p>
          <a:p>
            <a:pPr marL="342900" indent="-342900" algn="justLow" rtl="0">
              <a:lnSpc>
                <a:spcPct val="200000"/>
              </a:lnSpc>
              <a:buFont typeface="Arial" panose="020B0604020202020204" pitchFamily="34" charset="0"/>
              <a:buChar char="•"/>
            </a:pPr>
            <a:r>
              <a:rPr lang="en" altLang="ko-KR" sz="2000" dirty="0">
                <a:solidFill>
                  <a:schemeClr val="bg1"/>
                </a:solidFill>
                <a:latin typeface="Al Qabas Light" panose="00000400000000000000" pitchFamily="2" charset="-78"/>
                <a:cs typeface="Al Qabas Light" panose="00000400000000000000" pitchFamily="2" charset="-78"/>
              </a:rPr>
              <a:t>Add up the value of each item and divide the result by the total number of items measured</a:t>
            </a:r>
            <a:endParaRPr lang="ar-SA" altLang="ko-KR" dirty="0">
              <a:solidFill>
                <a:schemeClr val="bg1"/>
              </a:solidFill>
              <a:latin typeface="Al Qabas Light" panose="00000400000000000000" pitchFamily="2" charset="-78"/>
              <a:cs typeface="Al Qabas Light" panose="00000400000000000000" pitchFamily="2" charset="-78"/>
            </a:endParaRPr>
          </a:p>
        </p:txBody>
      </p:sp>
      <p:sp>
        <p:nvSpPr>
          <p:cNvPr id="58" name="مستطيل 57"/>
          <p:cNvSpPr/>
          <p:nvPr/>
        </p:nvSpPr>
        <p:spPr>
          <a:xfrm>
            <a:off x="1843523" y="816102"/>
            <a:ext cx="9525202" cy="954107"/>
          </a:xfrm>
          <a:prstGeom prst="rect">
            <a:avLst/>
          </a:prstGeom>
        </p:spPr>
        <p:txBody>
          <a:bodyPr wrap="square">
            <a:spAutoFit/>
          </a:bodyPr>
          <a:lstStyle/>
          <a:p>
            <a:pPr algn="l" rtl="0"/>
            <a:r>
              <a:rPr lang="en" altLang="ko-KR" sz="2800" dirty="0">
                <a:solidFill>
                  <a:schemeClr val="bg1"/>
                </a:solidFill>
                <a:latin typeface="Al Qabas Bold" panose="00000800000000000000" pitchFamily="2" charset="-78"/>
                <a:cs typeface="Al Qabas Bold" panose="00000800000000000000" pitchFamily="2" charset="-78"/>
              </a:rPr>
              <a:t>What are the steps in the analysis of sales and marketing management?</a:t>
            </a:r>
            <a:endParaRPr lang="ar-SA" altLang="ko-KR" sz="2800" dirty="0">
              <a:solidFill>
                <a:schemeClr val="bg1"/>
              </a:solidFill>
              <a:latin typeface="Al Qabas Bold" panose="00000800000000000000" pitchFamily="2" charset="-78"/>
              <a:cs typeface="Al Qabas Bold" panose="00000800000000000000" pitchFamily="2" charset="-78"/>
            </a:endParaRPr>
          </a:p>
        </p:txBody>
      </p:sp>
      <p:pic>
        <p:nvPicPr>
          <p:cNvPr id="44" name="Picture 43">
            <a:extLst>
              <a:ext uri="{FF2B5EF4-FFF2-40B4-BE49-F238E27FC236}">
                <a16:creationId xmlns:a16="http://schemas.microsoft.com/office/drawing/2014/main" id="{4FDB79D3-2D26-424B-B458-E8B2D1DB2A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 y="6133825"/>
            <a:ext cx="1402586" cy="627661"/>
          </a:xfrm>
          <a:prstGeom prst="rect">
            <a:avLst/>
          </a:prstGeom>
        </p:spPr>
      </p:pic>
    </p:spTree>
    <p:extLst>
      <p:ext uri="{BB962C8B-B14F-4D97-AF65-F5344CB8AC3E}">
        <p14:creationId xmlns:p14="http://schemas.microsoft.com/office/powerpoint/2010/main" val="23867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46AE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ame 16"/>
          <p:cNvSpPr/>
          <p:nvPr/>
        </p:nvSpPr>
        <p:spPr>
          <a:xfrm>
            <a:off x="361508" y="154113"/>
            <a:ext cx="11544095" cy="5903787"/>
          </a:xfrm>
          <a:prstGeom prst="frame">
            <a:avLst>
              <a:gd name="adj1" fmla="val 890"/>
            </a:avLst>
          </a:prstGeom>
          <a:solidFill>
            <a:srgbClr val="46AEB8"/>
          </a:solidFill>
          <a:ln>
            <a:solidFill>
              <a:srgbClr val="46A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99">
              <a:solidFill>
                <a:schemeClr val="tx1"/>
              </a:solidFill>
            </a:endParaRPr>
          </a:p>
        </p:txBody>
      </p:sp>
      <p:sp>
        <p:nvSpPr>
          <p:cNvPr id="7" name="مستطيل 6"/>
          <p:cNvSpPr/>
          <p:nvPr/>
        </p:nvSpPr>
        <p:spPr>
          <a:xfrm>
            <a:off x="8669243" y="258323"/>
            <a:ext cx="3236360" cy="954364"/>
          </a:xfrm>
          <a:prstGeom prst="rect">
            <a:avLst/>
          </a:prstGeom>
        </p:spPr>
        <p:txBody>
          <a:bodyPr wrap="square">
            <a:spAutoFit/>
          </a:bodyPr>
          <a:lstStyle/>
          <a:p>
            <a:pPr algn="ctr"/>
            <a:r>
              <a:rPr lang="en" altLang="ko-KR" sz="2801" dirty="0">
                <a:latin typeface="Al Qabas Bold" panose="00000800000000000000" pitchFamily="2" charset="-78"/>
                <a:cs typeface="Al Qabas Bold" panose="00000800000000000000" pitchFamily="2" charset="-78"/>
              </a:rPr>
              <a:t>Evaluation Criteria</a:t>
            </a:r>
          </a:p>
          <a:p>
            <a:pPr algn="ctr"/>
            <a:r>
              <a:rPr lang="en" altLang="ko-KR" sz="2801" dirty="0">
                <a:latin typeface="Al Qabas Bold" panose="00000800000000000000" pitchFamily="2" charset="-78"/>
                <a:cs typeface="Al Qabas Bold" panose="00000800000000000000" pitchFamily="2" charset="-78"/>
              </a:rPr>
              <a:t>(Pricing)</a:t>
            </a:r>
            <a:endParaRPr lang="ar-SA" altLang="ko-KR" sz="2801" dirty="0">
              <a:latin typeface="Al Qabas Bold" panose="00000800000000000000" pitchFamily="2" charset="-78"/>
              <a:cs typeface="Al Qabas Bold" panose="00000800000000000000" pitchFamily="2" charset="-78"/>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464795183"/>
              </p:ext>
            </p:extLst>
          </p:nvPr>
        </p:nvGraphicFramePr>
        <p:xfrm>
          <a:off x="966270" y="1104083"/>
          <a:ext cx="10125564" cy="4690735"/>
        </p:xfrm>
        <a:graphic>
          <a:graphicData uri="http://schemas.openxmlformats.org/drawingml/2006/table">
            <a:tbl>
              <a:tblPr rtl="1" firstRow="1" bandRow="1">
                <a:tableStyleId>{5FD0F851-EC5A-4D38-B0AD-8093EC10F338}</a:tableStyleId>
              </a:tblPr>
              <a:tblGrid>
                <a:gridCol w="4605923">
                  <a:extLst>
                    <a:ext uri="{9D8B030D-6E8A-4147-A177-3AD203B41FA5}">
                      <a16:colId xmlns:a16="http://schemas.microsoft.com/office/drawing/2014/main" val="20000"/>
                    </a:ext>
                  </a:extLst>
                </a:gridCol>
                <a:gridCol w="1511167">
                  <a:extLst>
                    <a:ext uri="{9D8B030D-6E8A-4147-A177-3AD203B41FA5}">
                      <a16:colId xmlns:a16="http://schemas.microsoft.com/office/drawing/2014/main" val="20001"/>
                    </a:ext>
                  </a:extLst>
                </a:gridCol>
                <a:gridCol w="1424539">
                  <a:extLst>
                    <a:ext uri="{9D8B030D-6E8A-4147-A177-3AD203B41FA5}">
                      <a16:colId xmlns:a16="http://schemas.microsoft.com/office/drawing/2014/main" val="20002"/>
                    </a:ext>
                  </a:extLst>
                </a:gridCol>
                <a:gridCol w="1174282">
                  <a:extLst>
                    <a:ext uri="{9D8B030D-6E8A-4147-A177-3AD203B41FA5}">
                      <a16:colId xmlns:a16="http://schemas.microsoft.com/office/drawing/2014/main" val="20003"/>
                    </a:ext>
                  </a:extLst>
                </a:gridCol>
                <a:gridCol w="1409653">
                  <a:extLst>
                    <a:ext uri="{9D8B030D-6E8A-4147-A177-3AD203B41FA5}">
                      <a16:colId xmlns:a16="http://schemas.microsoft.com/office/drawing/2014/main" val="20004"/>
                    </a:ext>
                  </a:extLst>
                </a:gridCol>
              </a:tblGrid>
              <a:tr h="828643">
                <a:tc>
                  <a:txBody>
                    <a:bodyPr/>
                    <a:lstStyle/>
                    <a:p>
                      <a:pPr algn="ctr" rtl="0"/>
                      <a:r>
                        <a:rPr lang="en" sz="1800" b="1" spc="0" dirty="0">
                          <a:solidFill>
                            <a:schemeClr val="tx1"/>
                          </a:solidFill>
                          <a:latin typeface="Al Qabas Light" panose="00000400000000000000" pitchFamily="2" charset="-78"/>
                          <a:cs typeface="Al Qabas Light" panose="00000400000000000000" pitchFamily="2" charset="-78"/>
                        </a:rPr>
                        <a:t>The most important measurement criteria</a:t>
                      </a:r>
                      <a:endParaRPr lang="en-JM" sz="1800" b="1" spc="0" dirty="0">
                        <a:solidFill>
                          <a:schemeClr val="tx1"/>
                        </a:solidFill>
                        <a:latin typeface="Al Qabas Light" panose="00000400000000000000" pitchFamily="2" charset="-78"/>
                        <a:cs typeface="Al Qabas Light" panose="00000400000000000000" pitchFamily="2" charset="-78"/>
                      </a:endParaRPr>
                    </a:p>
                  </a:txBody>
                  <a:tcPr marL="91439" marR="91439"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degree of impact</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positively and negatively</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 / --</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Importance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1 to 100</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the extent of its existence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0.1 to 1</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 altLang="ko-KR" sz="1600" b="1" spc="0" dirty="0">
                          <a:solidFill>
                            <a:schemeClr val="bg1"/>
                          </a:solidFill>
                          <a:latin typeface="Al Qabas Light" panose="00000400000000000000" pitchFamily="2" charset="-78"/>
                          <a:cs typeface="Al Qabas Light" panose="00000400000000000000" pitchFamily="2" charset="-78"/>
                        </a:rPr>
                        <a:t>the 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extLst>
                  <a:ext uri="{0D108BD9-81ED-4DB2-BD59-A6C34878D82A}">
                    <a16:rowId xmlns:a16="http://schemas.microsoft.com/office/drawing/2014/main" val="10000"/>
                  </a:ext>
                </a:extLst>
              </a:tr>
              <a:tr h="359027">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 price its goods and services appropriately?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9027">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Has the company built a pricing policy based on the cost structure?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Has the company studied the sensitivity of prices and know its impact?</a:t>
                      </a:r>
                      <a:endParaRPr lang="ar-SA"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Has the company built a mix of pricing policies at the level of outlets and sales rings (wholesalers, retailers, end consumer)</a:t>
                      </a:r>
                      <a:endParaRPr lang="ar-SA"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Has the company developed an incentive pricing policy for outlets?</a:t>
                      </a:r>
                      <a:endParaRPr lang="ar-SA"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ar-SA"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ar-SA"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301363"/>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ar-SA"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0704693"/>
                  </a:ext>
                </a:extLst>
              </a:tr>
              <a:tr h="359027">
                <a:tc>
                  <a:txBody>
                    <a:bodyPr/>
                    <a:lstStyle/>
                    <a:p>
                      <a:pPr marL="0" marR="0" algn="l" rtl="0">
                        <a:spcBef>
                          <a:spcPts val="0"/>
                        </a:spcBef>
                        <a:spcAft>
                          <a:spcPts val="0"/>
                        </a:spcAft>
                      </a:pPr>
                      <a:endParaRPr lang="ar-SA" sz="11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611558"/>
                  </a:ext>
                </a:extLst>
              </a:tr>
            </a:tbl>
          </a:graphicData>
        </a:graphic>
      </p:graphicFrame>
      <p:sp>
        <p:nvSpPr>
          <p:cNvPr id="4" name="مستطيل 3"/>
          <p:cNvSpPr/>
          <p:nvPr/>
        </p:nvSpPr>
        <p:spPr>
          <a:xfrm>
            <a:off x="853159" y="258323"/>
            <a:ext cx="7623425" cy="569387"/>
          </a:xfrm>
          <a:prstGeom prst="rect">
            <a:avLst/>
          </a:prstGeom>
        </p:spPr>
        <p:txBody>
          <a:bodyPr wrap="square">
            <a:spAutoFit/>
          </a:bodyPr>
          <a:lstStyle/>
          <a:p>
            <a:pPr algn="justLow" rtl="0">
              <a:lnSpc>
                <a:spcPct val="150000"/>
              </a:lnSpc>
            </a:pPr>
            <a:r>
              <a:rPr lang="en" altLang="ko-KR" sz="2400" b="1" dirty="0">
                <a:solidFill>
                  <a:schemeClr val="tx1">
                    <a:lumMod val="75000"/>
                    <a:lumOff val="25000"/>
                  </a:schemeClr>
                </a:solidFill>
                <a:latin typeface="Al Qabas Light" panose="00000400000000000000" pitchFamily="2" charset="-78"/>
                <a:cs typeface="Al Qabas Light" panose="00000400000000000000" pitchFamily="2" charset="-78"/>
              </a:rPr>
              <a:t>An example of pricing analysis ?</a:t>
            </a:r>
          </a:p>
        </p:txBody>
      </p:sp>
      <p:pic>
        <p:nvPicPr>
          <p:cNvPr id="9" name="Picture 8">
            <a:extLst>
              <a:ext uri="{FF2B5EF4-FFF2-40B4-BE49-F238E27FC236}">
                <a16:creationId xmlns:a16="http://schemas.microsoft.com/office/drawing/2014/main" id="{2BEBAA90-54F5-4D99-99B4-819326D795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 y="6133825"/>
            <a:ext cx="1402586" cy="627661"/>
          </a:xfrm>
          <a:prstGeom prst="rect">
            <a:avLst/>
          </a:prstGeom>
        </p:spPr>
      </p:pic>
    </p:spTree>
    <p:extLst>
      <p:ext uri="{BB962C8B-B14F-4D97-AF65-F5344CB8AC3E}">
        <p14:creationId xmlns:p14="http://schemas.microsoft.com/office/powerpoint/2010/main" val="285360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46AE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ame 16"/>
          <p:cNvSpPr/>
          <p:nvPr/>
        </p:nvSpPr>
        <p:spPr>
          <a:xfrm>
            <a:off x="361508" y="154114"/>
            <a:ext cx="11544095" cy="5979712"/>
          </a:xfrm>
          <a:prstGeom prst="frame">
            <a:avLst>
              <a:gd name="adj1" fmla="val 890"/>
            </a:avLst>
          </a:prstGeom>
          <a:solidFill>
            <a:srgbClr val="46AEB8"/>
          </a:solidFill>
          <a:ln>
            <a:solidFill>
              <a:srgbClr val="46A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99">
              <a:solidFill>
                <a:schemeClr val="tx1"/>
              </a:solidFill>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2890812436"/>
              </p:ext>
            </p:extLst>
          </p:nvPr>
        </p:nvGraphicFramePr>
        <p:xfrm>
          <a:off x="663124" y="626432"/>
          <a:ext cx="10753656" cy="5398705"/>
        </p:xfrm>
        <a:graphic>
          <a:graphicData uri="http://schemas.openxmlformats.org/drawingml/2006/table">
            <a:tbl>
              <a:tblPr rtl="1" firstRow="1" bandRow="1">
                <a:tableStyleId>{5FD0F851-EC5A-4D38-B0AD-8093EC10F338}</a:tableStyleId>
              </a:tblPr>
              <a:tblGrid>
                <a:gridCol w="4891630">
                  <a:extLst>
                    <a:ext uri="{9D8B030D-6E8A-4147-A177-3AD203B41FA5}">
                      <a16:colId xmlns:a16="http://schemas.microsoft.com/office/drawing/2014/main" val="20000"/>
                    </a:ext>
                  </a:extLst>
                </a:gridCol>
                <a:gridCol w="1604905">
                  <a:extLst>
                    <a:ext uri="{9D8B030D-6E8A-4147-A177-3AD203B41FA5}">
                      <a16:colId xmlns:a16="http://schemas.microsoft.com/office/drawing/2014/main" val="20001"/>
                    </a:ext>
                  </a:extLst>
                </a:gridCol>
                <a:gridCol w="1512904">
                  <a:extLst>
                    <a:ext uri="{9D8B030D-6E8A-4147-A177-3AD203B41FA5}">
                      <a16:colId xmlns:a16="http://schemas.microsoft.com/office/drawing/2014/main" val="20002"/>
                    </a:ext>
                  </a:extLst>
                </a:gridCol>
                <a:gridCol w="1247123">
                  <a:extLst>
                    <a:ext uri="{9D8B030D-6E8A-4147-A177-3AD203B41FA5}">
                      <a16:colId xmlns:a16="http://schemas.microsoft.com/office/drawing/2014/main" val="20003"/>
                    </a:ext>
                  </a:extLst>
                </a:gridCol>
                <a:gridCol w="1497094">
                  <a:extLst>
                    <a:ext uri="{9D8B030D-6E8A-4147-A177-3AD203B41FA5}">
                      <a16:colId xmlns:a16="http://schemas.microsoft.com/office/drawing/2014/main" val="20004"/>
                    </a:ext>
                  </a:extLst>
                </a:gridCol>
              </a:tblGrid>
              <a:tr h="1036336">
                <a:tc>
                  <a:txBody>
                    <a:bodyPr/>
                    <a:lstStyle/>
                    <a:p>
                      <a:pPr algn="ctr" rtl="0"/>
                      <a:r>
                        <a:rPr lang="en" sz="1600" b="1" spc="0" dirty="0">
                          <a:solidFill>
                            <a:schemeClr val="tx1"/>
                          </a:solidFill>
                          <a:latin typeface="Al Qabas Light" panose="00000400000000000000" pitchFamily="2" charset="-78"/>
                          <a:cs typeface="Al Qabas Light" panose="00000400000000000000" pitchFamily="2" charset="-78"/>
                        </a:rPr>
                        <a:t>The most important measurement criteria</a:t>
                      </a:r>
                      <a:endParaRPr lang="en-JM" sz="1600" b="1" spc="0" dirty="0">
                        <a:solidFill>
                          <a:schemeClr val="tx1"/>
                        </a:solidFill>
                        <a:latin typeface="Al Qabas Light" panose="00000400000000000000" pitchFamily="2" charset="-78"/>
                        <a:cs typeface="Al Qabas Light" panose="00000400000000000000" pitchFamily="2" charset="-78"/>
                      </a:endParaRPr>
                    </a:p>
                  </a:txBody>
                  <a:tcPr marL="91439" marR="91439"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degree of impact</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positively and negatively</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 / --</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Importance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1 to 100</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the extent of its existence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0.1 to 1</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 altLang="ko-KR" sz="1600" b="1" spc="0" dirty="0">
                          <a:solidFill>
                            <a:schemeClr val="bg1"/>
                          </a:solidFill>
                          <a:latin typeface="Al Qabas Light" panose="00000400000000000000" pitchFamily="2" charset="-78"/>
                          <a:cs typeface="Al Qabas Light" panose="00000400000000000000" pitchFamily="2" charset="-78"/>
                        </a:rPr>
                        <a:t>the 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extLst>
                  <a:ext uri="{0D108BD9-81ED-4DB2-BD59-A6C34878D82A}">
                    <a16:rowId xmlns:a16="http://schemas.microsoft.com/office/drawing/2014/main" val="10000"/>
                  </a:ext>
                </a:extLst>
              </a:tr>
              <a:tr h="444144">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1- Does the company use market researches when making decisions?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3668">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2- Has the company identified target markets?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3668">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3- Has the company effectively segmented the target market?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3668">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4- Has the company identified the wishes and needs of customers?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44144">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5- Does the company know the mental image of its products in the markets?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444144">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6- Does the company know the size of the industry and the unmet market shares?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444144">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7- Does the company know its market share and is it increasing or decreasing?</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301363"/>
                  </a:ext>
                </a:extLst>
              </a:tr>
              <a:tr h="313668">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8- Does the company analyze its competitors periodically?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0704693"/>
                  </a:ext>
                </a:extLst>
              </a:tr>
              <a:tr h="444144">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9- Does the company compare its products with competitors' products in terms of quality?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611558"/>
                  </a:ext>
                </a:extLst>
              </a:tr>
              <a:tr h="477565">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10- The company has a good positioning in the market and in compare to its competitors.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0169111"/>
                  </a:ext>
                </a:extLst>
              </a:tr>
              <a:tr h="313668">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11- The company exploits the potential of the market well</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0893558"/>
                  </a:ext>
                </a:extLst>
              </a:tr>
            </a:tbl>
          </a:graphicData>
        </a:graphic>
      </p:graphicFrame>
      <p:sp>
        <p:nvSpPr>
          <p:cNvPr id="4" name="مستطيل 3"/>
          <p:cNvSpPr/>
          <p:nvPr/>
        </p:nvSpPr>
        <p:spPr>
          <a:xfrm>
            <a:off x="580155" y="73492"/>
            <a:ext cx="7074107" cy="646331"/>
          </a:xfrm>
          <a:prstGeom prst="rect">
            <a:avLst/>
          </a:prstGeom>
        </p:spPr>
        <p:txBody>
          <a:bodyPr wrap="square">
            <a:spAutoFit/>
          </a:bodyPr>
          <a:lstStyle/>
          <a:p>
            <a:pPr algn="justLow" rtl="0">
              <a:lnSpc>
                <a:spcPct val="150000"/>
              </a:lnSpc>
            </a:pPr>
            <a:r>
              <a:rPr lang="en-US" sz="2400" dirty="0"/>
              <a:t>An example of analysis of market researches </a:t>
            </a:r>
            <a:r>
              <a:rPr lang="en" altLang="ko-KR" sz="2400" b="1" dirty="0">
                <a:solidFill>
                  <a:schemeClr val="tx1">
                    <a:lumMod val="75000"/>
                    <a:lumOff val="25000"/>
                  </a:schemeClr>
                </a:solidFill>
                <a:latin typeface="Al Qabas Light" panose="00000400000000000000" pitchFamily="2" charset="-78"/>
                <a:cs typeface="Al Qabas Light" panose="00000400000000000000" pitchFamily="2" charset="-78"/>
              </a:rPr>
              <a:t>analysis ?</a:t>
            </a:r>
          </a:p>
        </p:txBody>
      </p:sp>
      <p:sp>
        <p:nvSpPr>
          <p:cNvPr id="9" name="مستطيل 6"/>
          <p:cNvSpPr/>
          <p:nvPr/>
        </p:nvSpPr>
        <p:spPr>
          <a:xfrm>
            <a:off x="8293328" y="160245"/>
            <a:ext cx="3537164" cy="1385379"/>
          </a:xfrm>
          <a:prstGeom prst="rect">
            <a:avLst/>
          </a:prstGeom>
        </p:spPr>
        <p:txBody>
          <a:bodyPr wrap="square">
            <a:spAutoFit/>
          </a:bodyPr>
          <a:lstStyle/>
          <a:p>
            <a:pPr algn="l" rtl="0"/>
            <a:r>
              <a:rPr lang="en-US" sz="2801" b="1" dirty="0">
                <a:latin typeface="Al Qabas Bold" panose="00000800000000000000" pitchFamily="2" charset="-78"/>
                <a:cs typeface="Al Qabas Bold" panose="00000800000000000000" pitchFamily="2" charset="-78"/>
              </a:rPr>
              <a:t>Evaluation Criteria</a:t>
            </a:r>
          </a:p>
          <a:p>
            <a:pPr algn="l" rtl="0"/>
            <a:r>
              <a:rPr lang="ar-DZ" sz="2801" b="1" dirty="0">
                <a:latin typeface="Al Qabas Bold" panose="00000800000000000000" pitchFamily="2" charset="-78"/>
                <a:cs typeface="Al Qabas Bold" panose="00000800000000000000" pitchFamily="2" charset="-78"/>
              </a:rPr>
              <a:t>(Market Researches</a:t>
            </a:r>
            <a:r>
              <a:rPr lang="en-US" sz="2801" b="1" dirty="0">
                <a:latin typeface="Al Qabas Bold" panose="00000800000000000000" pitchFamily="2" charset="-78"/>
                <a:cs typeface="Al Qabas Bold" panose="00000800000000000000" pitchFamily="2" charset="-78"/>
              </a:rPr>
              <a:t>)</a:t>
            </a:r>
            <a:endParaRPr lang="ko-KR" altLang="en-US" sz="2801" b="1" dirty="0">
              <a:latin typeface="Al Qabas Bold" panose="00000800000000000000" pitchFamily="2" charset="-78"/>
              <a:cs typeface="Al Qabas Bold" panose="00000800000000000000" pitchFamily="2" charset="-78"/>
            </a:endParaRPr>
          </a:p>
          <a:p>
            <a:pPr algn="ctr"/>
            <a:endParaRPr lang="ar-SA" altLang="ko-KR" sz="2801" dirty="0">
              <a:latin typeface="Al Qabas Bold" panose="00000800000000000000" pitchFamily="2" charset="-78"/>
              <a:cs typeface="Al Qabas Bold" panose="00000800000000000000" pitchFamily="2" charset="-78"/>
            </a:endParaRPr>
          </a:p>
        </p:txBody>
      </p:sp>
      <p:pic>
        <p:nvPicPr>
          <p:cNvPr id="7" name="Picture 6">
            <a:extLst>
              <a:ext uri="{FF2B5EF4-FFF2-40B4-BE49-F238E27FC236}">
                <a16:creationId xmlns:a16="http://schemas.microsoft.com/office/drawing/2014/main" id="{3FE2135A-DB51-406E-82E9-530D8435F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 y="6133825"/>
            <a:ext cx="1402586" cy="627661"/>
          </a:xfrm>
          <a:prstGeom prst="rect">
            <a:avLst/>
          </a:prstGeom>
        </p:spPr>
      </p:pic>
    </p:spTree>
    <p:extLst>
      <p:ext uri="{BB962C8B-B14F-4D97-AF65-F5344CB8AC3E}">
        <p14:creationId xmlns:p14="http://schemas.microsoft.com/office/powerpoint/2010/main" val="185789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46AE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ame 16"/>
          <p:cNvSpPr/>
          <p:nvPr/>
        </p:nvSpPr>
        <p:spPr>
          <a:xfrm>
            <a:off x="361508" y="154113"/>
            <a:ext cx="11544095" cy="5732337"/>
          </a:xfrm>
          <a:prstGeom prst="frame">
            <a:avLst>
              <a:gd name="adj1" fmla="val 890"/>
            </a:avLst>
          </a:prstGeom>
          <a:solidFill>
            <a:srgbClr val="46AEB8"/>
          </a:solidFill>
          <a:ln>
            <a:solidFill>
              <a:srgbClr val="46A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99">
              <a:solidFill>
                <a:schemeClr val="tx1"/>
              </a:solidFill>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3453459659"/>
              </p:ext>
            </p:extLst>
          </p:nvPr>
        </p:nvGraphicFramePr>
        <p:xfrm>
          <a:off x="763042" y="1098915"/>
          <a:ext cx="10125564" cy="4331708"/>
        </p:xfrm>
        <a:graphic>
          <a:graphicData uri="http://schemas.openxmlformats.org/drawingml/2006/table">
            <a:tbl>
              <a:tblPr rtl="1" firstRow="1" bandRow="1">
                <a:tableStyleId>{5FD0F851-EC5A-4D38-B0AD-8093EC10F338}</a:tableStyleId>
              </a:tblPr>
              <a:tblGrid>
                <a:gridCol w="4605923">
                  <a:extLst>
                    <a:ext uri="{9D8B030D-6E8A-4147-A177-3AD203B41FA5}">
                      <a16:colId xmlns:a16="http://schemas.microsoft.com/office/drawing/2014/main" val="20000"/>
                    </a:ext>
                  </a:extLst>
                </a:gridCol>
                <a:gridCol w="1511167">
                  <a:extLst>
                    <a:ext uri="{9D8B030D-6E8A-4147-A177-3AD203B41FA5}">
                      <a16:colId xmlns:a16="http://schemas.microsoft.com/office/drawing/2014/main" val="20001"/>
                    </a:ext>
                  </a:extLst>
                </a:gridCol>
                <a:gridCol w="1424539">
                  <a:extLst>
                    <a:ext uri="{9D8B030D-6E8A-4147-A177-3AD203B41FA5}">
                      <a16:colId xmlns:a16="http://schemas.microsoft.com/office/drawing/2014/main" val="20002"/>
                    </a:ext>
                  </a:extLst>
                </a:gridCol>
                <a:gridCol w="1174282">
                  <a:extLst>
                    <a:ext uri="{9D8B030D-6E8A-4147-A177-3AD203B41FA5}">
                      <a16:colId xmlns:a16="http://schemas.microsoft.com/office/drawing/2014/main" val="20003"/>
                    </a:ext>
                  </a:extLst>
                </a:gridCol>
                <a:gridCol w="1409653">
                  <a:extLst>
                    <a:ext uri="{9D8B030D-6E8A-4147-A177-3AD203B41FA5}">
                      <a16:colId xmlns:a16="http://schemas.microsoft.com/office/drawing/2014/main" val="20004"/>
                    </a:ext>
                  </a:extLst>
                </a:gridCol>
              </a:tblGrid>
              <a:tr h="828643">
                <a:tc>
                  <a:txBody>
                    <a:bodyPr/>
                    <a:lstStyle/>
                    <a:p>
                      <a:pPr algn="ctr" rtl="0"/>
                      <a:r>
                        <a:rPr lang="en" sz="1600" b="1" spc="0" dirty="0">
                          <a:solidFill>
                            <a:schemeClr val="tx1"/>
                          </a:solidFill>
                          <a:latin typeface="Al Qabas Light" panose="00000400000000000000" pitchFamily="2" charset="-78"/>
                          <a:cs typeface="Al Qabas Light" panose="00000400000000000000" pitchFamily="2" charset="-78"/>
                        </a:rPr>
                        <a:t>The most important measurement criteria</a:t>
                      </a:r>
                      <a:endParaRPr lang="en-JM" sz="1600" b="1" spc="0" dirty="0">
                        <a:solidFill>
                          <a:schemeClr val="tx1"/>
                        </a:solidFill>
                        <a:latin typeface="Al Qabas Light" panose="00000400000000000000" pitchFamily="2" charset="-78"/>
                        <a:cs typeface="Al Qabas Light" panose="00000400000000000000" pitchFamily="2" charset="-78"/>
                      </a:endParaRPr>
                    </a:p>
                  </a:txBody>
                  <a:tcPr marL="91439" marR="91439"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degree of impact</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positively and negatively</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 / --</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Importance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1 to 100</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the extent of its existence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0.1 to 1</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 altLang="ko-KR" sz="1600" b="1" spc="0" dirty="0">
                          <a:solidFill>
                            <a:schemeClr val="bg1"/>
                          </a:solidFill>
                          <a:latin typeface="Al Qabas Light" panose="00000400000000000000" pitchFamily="2" charset="-78"/>
                          <a:cs typeface="Al Qabas Light" panose="00000400000000000000" pitchFamily="2" charset="-78"/>
                        </a:rPr>
                        <a:t>the 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extLst>
                  <a:ext uri="{0D108BD9-81ED-4DB2-BD59-A6C34878D82A}">
                    <a16:rowId xmlns:a16="http://schemas.microsoft.com/office/drawing/2014/main" val="10000"/>
                  </a:ext>
                </a:extLst>
              </a:tr>
              <a:tr h="359027">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Is the customer service provided by the company to customers an efficient service compared to competitors?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9027">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 have a policy to deal with customer complaints?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9027">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Are customer complaints increasing, decreasing or stable?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Are customer complaints dealt with effectively and efficiently?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The company considers customer service a top priority.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 take customer opinions about its goods and services on a regular basis?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Is there a logical balance between meeting customer needs and good business practices?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301363"/>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ar-SA" sz="14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0704693"/>
                  </a:ext>
                </a:extLst>
              </a:tr>
            </a:tbl>
          </a:graphicData>
        </a:graphic>
      </p:graphicFrame>
      <p:sp>
        <p:nvSpPr>
          <p:cNvPr id="4" name="مستطيل 3"/>
          <p:cNvSpPr/>
          <p:nvPr/>
        </p:nvSpPr>
        <p:spPr>
          <a:xfrm>
            <a:off x="623437" y="382779"/>
            <a:ext cx="7623425" cy="584968"/>
          </a:xfrm>
          <a:prstGeom prst="rect">
            <a:avLst/>
          </a:prstGeom>
        </p:spPr>
        <p:txBody>
          <a:bodyPr wrap="square">
            <a:spAutoFit/>
          </a:bodyPr>
          <a:lstStyle/>
          <a:p>
            <a:pPr algn="l">
              <a:lnSpc>
                <a:spcPct val="150000"/>
              </a:lnSpc>
            </a:pPr>
            <a:r>
              <a:rPr lang="en-US" sz="2400" dirty="0"/>
              <a:t>An example of analysis of customer service</a:t>
            </a:r>
            <a:endParaRPr lang="ar-SA" altLang="ko-KR" sz="2400"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9" name="مستطيل 6"/>
          <p:cNvSpPr/>
          <p:nvPr/>
        </p:nvSpPr>
        <p:spPr>
          <a:xfrm>
            <a:off x="8486363" y="396787"/>
            <a:ext cx="3236360" cy="954107"/>
          </a:xfrm>
          <a:prstGeom prst="rect">
            <a:avLst/>
          </a:prstGeom>
        </p:spPr>
        <p:txBody>
          <a:bodyPr wrap="square">
            <a:spAutoFit/>
          </a:bodyPr>
          <a:lstStyle/>
          <a:p>
            <a:r>
              <a:rPr lang="en-US" sz="2801" b="1" dirty="0">
                <a:latin typeface="Al Qabas Bold" panose="00000800000000000000" pitchFamily="2" charset="-78"/>
                <a:cs typeface="Al Qabas Bold" panose="00000800000000000000" pitchFamily="2" charset="-78"/>
              </a:rPr>
              <a:t>Evaluation Criteria</a:t>
            </a:r>
          </a:p>
          <a:p>
            <a:r>
              <a:rPr lang="ar-DZ" sz="2801" b="1" dirty="0">
                <a:latin typeface="Al Qabas Bold" panose="00000800000000000000" pitchFamily="2" charset="-78"/>
                <a:cs typeface="Al Qabas Bold" panose="00000800000000000000" pitchFamily="2" charset="-78"/>
              </a:rPr>
              <a:t>(Customer Service</a:t>
            </a:r>
            <a:r>
              <a:rPr lang="ar-DZ" sz="2800" dirty="0"/>
              <a:t>)</a:t>
            </a:r>
            <a:endParaRPr lang="en-US" sz="2800" dirty="0"/>
          </a:p>
        </p:txBody>
      </p:sp>
      <p:pic>
        <p:nvPicPr>
          <p:cNvPr id="7" name="Picture 6">
            <a:extLst>
              <a:ext uri="{FF2B5EF4-FFF2-40B4-BE49-F238E27FC236}">
                <a16:creationId xmlns:a16="http://schemas.microsoft.com/office/drawing/2014/main" id="{7463E897-9BFB-4EFC-AE79-AA3749A294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 y="6133825"/>
            <a:ext cx="1402586" cy="627661"/>
          </a:xfrm>
          <a:prstGeom prst="rect">
            <a:avLst/>
          </a:prstGeom>
        </p:spPr>
      </p:pic>
    </p:spTree>
    <p:extLst>
      <p:ext uri="{BB962C8B-B14F-4D97-AF65-F5344CB8AC3E}">
        <p14:creationId xmlns:p14="http://schemas.microsoft.com/office/powerpoint/2010/main" val="243557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46AE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ame 16"/>
          <p:cNvSpPr/>
          <p:nvPr/>
        </p:nvSpPr>
        <p:spPr>
          <a:xfrm>
            <a:off x="361508" y="96514"/>
            <a:ext cx="11544095" cy="5961386"/>
          </a:xfrm>
          <a:prstGeom prst="frame">
            <a:avLst>
              <a:gd name="adj1" fmla="val 890"/>
            </a:avLst>
          </a:prstGeom>
          <a:solidFill>
            <a:srgbClr val="46AEB8"/>
          </a:solidFill>
          <a:ln>
            <a:solidFill>
              <a:srgbClr val="46A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99">
              <a:solidFill>
                <a:schemeClr val="tx1"/>
              </a:solidFill>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3457930795"/>
              </p:ext>
            </p:extLst>
          </p:nvPr>
        </p:nvGraphicFramePr>
        <p:xfrm>
          <a:off x="782409" y="1031767"/>
          <a:ext cx="10125564" cy="4610856"/>
        </p:xfrm>
        <a:graphic>
          <a:graphicData uri="http://schemas.openxmlformats.org/drawingml/2006/table">
            <a:tbl>
              <a:tblPr rtl="1" firstRow="1" bandRow="1">
                <a:tableStyleId>{5FD0F851-EC5A-4D38-B0AD-8093EC10F338}</a:tableStyleId>
              </a:tblPr>
              <a:tblGrid>
                <a:gridCol w="4605923">
                  <a:extLst>
                    <a:ext uri="{9D8B030D-6E8A-4147-A177-3AD203B41FA5}">
                      <a16:colId xmlns:a16="http://schemas.microsoft.com/office/drawing/2014/main" val="20000"/>
                    </a:ext>
                  </a:extLst>
                </a:gridCol>
                <a:gridCol w="1511167">
                  <a:extLst>
                    <a:ext uri="{9D8B030D-6E8A-4147-A177-3AD203B41FA5}">
                      <a16:colId xmlns:a16="http://schemas.microsoft.com/office/drawing/2014/main" val="20001"/>
                    </a:ext>
                  </a:extLst>
                </a:gridCol>
                <a:gridCol w="1424539">
                  <a:extLst>
                    <a:ext uri="{9D8B030D-6E8A-4147-A177-3AD203B41FA5}">
                      <a16:colId xmlns:a16="http://schemas.microsoft.com/office/drawing/2014/main" val="20002"/>
                    </a:ext>
                  </a:extLst>
                </a:gridCol>
                <a:gridCol w="1174282">
                  <a:extLst>
                    <a:ext uri="{9D8B030D-6E8A-4147-A177-3AD203B41FA5}">
                      <a16:colId xmlns:a16="http://schemas.microsoft.com/office/drawing/2014/main" val="20003"/>
                    </a:ext>
                  </a:extLst>
                </a:gridCol>
                <a:gridCol w="1409653">
                  <a:extLst>
                    <a:ext uri="{9D8B030D-6E8A-4147-A177-3AD203B41FA5}">
                      <a16:colId xmlns:a16="http://schemas.microsoft.com/office/drawing/2014/main" val="20004"/>
                    </a:ext>
                  </a:extLst>
                </a:gridCol>
              </a:tblGrid>
              <a:tr h="828643">
                <a:tc>
                  <a:txBody>
                    <a:bodyPr/>
                    <a:lstStyle/>
                    <a:p>
                      <a:pPr algn="ctr" rtl="0"/>
                      <a:endParaRPr lang="en" sz="1600" b="1" spc="0" dirty="0">
                        <a:solidFill>
                          <a:schemeClr val="tx1"/>
                        </a:solidFill>
                        <a:latin typeface="Al Qabas Light" panose="00000400000000000000" pitchFamily="2" charset="-78"/>
                        <a:cs typeface="Al Qabas Light" panose="00000400000000000000" pitchFamily="2" charset="-78"/>
                      </a:endParaRPr>
                    </a:p>
                    <a:p>
                      <a:pPr algn="ctr" rtl="0"/>
                      <a:endParaRPr lang="en" sz="1600" b="1" spc="0" dirty="0">
                        <a:solidFill>
                          <a:schemeClr val="tx1"/>
                        </a:solidFill>
                        <a:latin typeface="Al Qabas Light" panose="00000400000000000000" pitchFamily="2" charset="-78"/>
                        <a:cs typeface="Al Qabas Light" panose="00000400000000000000" pitchFamily="2" charset="-78"/>
                      </a:endParaRPr>
                    </a:p>
                    <a:p>
                      <a:pPr algn="ctr" rtl="0"/>
                      <a:r>
                        <a:rPr lang="en" sz="1600" b="1" spc="0" dirty="0">
                          <a:solidFill>
                            <a:schemeClr val="tx1"/>
                          </a:solidFill>
                          <a:latin typeface="Al Qabas Light" panose="00000400000000000000" pitchFamily="2" charset="-78"/>
                          <a:cs typeface="Al Qabas Light" panose="00000400000000000000" pitchFamily="2" charset="-78"/>
                        </a:rPr>
                        <a:t>The most important measurement criteria</a:t>
                      </a:r>
                      <a:endParaRPr lang="en-JM" sz="1600" b="1" spc="0" dirty="0">
                        <a:solidFill>
                          <a:schemeClr val="tx1"/>
                        </a:solidFill>
                        <a:latin typeface="Al Qabas Light" panose="00000400000000000000" pitchFamily="2" charset="-78"/>
                        <a:cs typeface="Al Qabas Light" panose="00000400000000000000" pitchFamily="2" charset="-78"/>
                      </a:endParaRPr>
                    </a:p>
                  </a:txBody>
                  <a:tcPr marL="91439" marR="91439"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degree of impact</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positively and negatively</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 / --</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Importance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1 to 100</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the extent of its existence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0.1 to 1</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 altLang="ko-KR" sz="1600" b="1" spc="0" dirty="0">
                          <a:solidFill>
                            <a:schemeClr val="bg1"/>
                          </a:solidFill>
                          <a:latin typeface="Al Qabas Light" panose="00000400000000000000" pitchFamily="2" charset="-78"/>
                          <a:cs typeface="Al Qabas Light" panose="00000400000000000000" pitchFamily="2" charset="-78"/>
                        </a:rPr>
                        <a:t>the 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extLst>
                  <a:ext uri="{0D108BD9-81ED-4DB2-BD59-A6C34878D82A}">
                    <a16:rowId xmlns:a16="http://schemas.microsoft.com/office/drawing/2014/main" val="10000"/>
                  </a:ext>
                </a:extLst>
              </a:tr>
              <a:tr h="359027">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 follow an effective advertising strategy?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9027">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 follow an effective strategy in advertising and promotion of the products and services it provides?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9027">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 use effective media and advertising channels according to measurable results?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Are the company's advertisements able to display the features of the products and services it provides, and there is consistency between the advertisement and the features and value the company provides to customers?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9027">
                <a:tc>
                  <a:txBody>
                    <a:bodyPr/>
                    <a:lstStyle/>
                    <a:p>
                      <a:pPr algn="l" rtl="0">
                        <a:lnSpc>
                          <a:spcPct val="150000"/>
                        </a:lnSpc>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Is the company's advertising budget logical and commensurate with the planned growth and positioning rates?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ar-SA" sz="14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359027">
                <a:tc>
                  <a:txBody>
                    <a:bodyPr/>
                    <a:lstStyle/>
                    <a:p>
                      <a:pPr marL="0" marR="0" algn="l" rtl="0">
                        <a:spcBef>
                          <a:spcPts val="0"/>
                        </a:spcBef>
                        <a:spcAft>
                          <a:spcPts val="0"/>
                        </a:spcAft>
                      </a:pPr>
                      <a:endParaRPr lang="ar-SA" sz="14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0893558"/>
                  </a:ext>
                </a:extLst>
              </a:tr>
            </a:tbl>
          </a:graphicData>
        </a:graphic>
      </p:graphicFrame>
      <p:sp>
        <p:nvSpPr>
          <p:cNvPr id="4" name="مستطيل 3"/>
          <p:cNvSpPr/>
          <p:nvPr/>
        </p:nvSpPr>
        <p:spPr>
          <a:xfrm>
            <a:off x="714877" y="446909"/>
            <a:ext cx="7623425" cy="502895"/>
          </a:xfrm>
          <a:prstGeom prst="rect">
            <a:avLst/>
          </a:prstGeom>
        </p:spPr>
        <p:txBody>
          <a:bodyPr wrap="square">
            <a:spAutoFit/>
          </a:bodyPr>
          <a:lstStyle/>
          <a:p>
            <a:pPr algn="justLow" rtl="0">
              <a:lnSpc>
                <a:spcPct val="150000"/>
              </a:lnSpc>
            </a:pPr>
            <a:r>
              <a:rPr lang="en-US" sz="2000" b="1" dirty="0"/>
              <a:t>An example of analysis of advertising and public relations</a:t>
            </a:r>
            <a:endParaRPr lang="ar-SA" altLang="ko-KR" sz="20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9" name="مستطيل 6"/>
          <p:cNvSpPr/>
          <p:nvPr/>
        </p:nvSpPr>
        <p:spPr>
          <a:xfrm>
            <a:off x="8221879" y="306042"/>
            <a:ext cx="3683724" cy="1385379"/>
          </a:xfrm>
          <a:prstGeom prst="rect">
            <a:avLst/>
          </a:prstGeom>
        </p:spPr>
        <p:txBody>
          <a:bodyPr wrap="square">
            <a:spAutoFit/>
          </a:bodyPr>
          <a:lstStyle/>
          <a:p>
            <a:pPr algn="l"/>
            <a:r>
              <a:rPr lang="en-US" sz="2801" b="1" dirty="0">
                <a:latin typeface="Al Qabas Bold" panose="00000800000000000000" pitchFamily="2" charset="-78"/>
                <a:cs typeface="Al Qabas Bold" panose="00000800000000000000" pitchFamily="2" charset="-78"/>
              </a:rPr>
              <a:t>Evaluation Criteria</a:t>
            </a:r>
          </a:p>
          <a:p>
            <a:pPr algn="l"/>
            <a:r>
              <a:rPr lang="en-US" sz="2801" b="1" dirty="0">
                <a:latin typeface="Al Qabas Bold" panose="00000800000000000000" pitchFamily="2" charset="-78"/>
                <a:cs typeface="Al Qabas Bold" panose="00000800000000000000" pitchFamily="2" charset="-78"/>
              </a:rPr>
              <a:t>(</a:t>
            </a:r>
            <a:r>
              <a:rPr lang="ar-DZ" sz="2801" b="1" dirty="0">
                <a:latin typeface="Al Qabas Bold" panose="00000800000000000000" pitchFamily="2" charset="-78"/>
                <a:cs typeface="Al Qabas Bold" panose="00000800000000000000" pitchFamily="2" charset="-78"/>
              </a:rPr>
              <a:t>Advertising and Public Relations</a:t>
            </a:r>
            <a:r>
              <a:rPr lang="en-US" sz="2801" b="1" dirty="0">
                <a:latin typeface="Al Qabas Bold" panose="00000800000000000000" pitchFamily="2" charset="-78"/>
                <a:cs typeface="Al Qabas Bold" panose="00000800000000000000" pitchFamily="2" charset="-78"/>
              </a:rPr>
              <a:t>)</a:t>
            </a:r>
          </a:p>
        </p:txBody>
      </p:sp>
      <p:pic>
        <p:nvPicPr>
          <p:cNvPr id="7" name="Picture 6">
            <a:extLst>
              <a:ext uri="{FF2B5EF4-FFF2-40B4-BE49-F238E27FC236}">
                <a16:creationId xmlns:a16="http://schemas.microsoft.com/office/drawing/2014/main" id="{50DB0BAA-9303-4E2E-AF13-371C696B7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 y="6133825"/>
            <a:ext cx="1402586" cy="627661"/>
          </a:xfrm>
          <a:prstGeom prst="rect">
            <a:avLst/>
          </a:prstGeom>
        </p:spPr>
      </p:pic>
    </p:spTree>
    <p:extLst>
      <p:ext uri="{BB962C8B-B14F-4D97-AF65-F5344CB8AC3E}">
        <p14:creationId xmlns:p14="http://schemas.microsoft.com/office/powerpoint/2010/main" val="242975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46AE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ame 16"/>
          <p:cNvSpPr/>
          <p:nvPr/>
        </p:nvSpPr>
        <p:spPr>
          <a:xfrm>
            <a:off x="361508" y="154114"/>
            <a:ext cx="11544095" cy="5979712"/>
          </a:xfrm>
          <a:prstGeom prst="frame">
            <a:avLst>
              <a:gd name="adj1" fmla="val 890"/>
            </a:avLst>
          </a:prstGeom>
          <a:solidFill>
            <a:srgbClr val="46AEB8"/>
          </a:solidFill>
          <a:ln>
            <a:solidFill>
              <a:srgbClr val="46A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99">
              <a:solidFill>
                <a:schemeClr val="tx1"/>
              </a:solidFill>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4286946823"/>
              </p:ext>
            </p:extLst>
          </p:nvPr>
        </p:nvGraphicFramePr>
        <p:xfrm>
          <a:off x="1070773" y="1295310"/>
          <a:ext cx="10125564" cy="4624816"/>
        </p:xfrm>
        <a:graphic>
          <a:graphicData uri="http://schemas.openxmlformats.org/drawingml/2006/table">
            <a:tbl>
              <a:tblPr rtl="1" firstRow="1" bandRow="1">
                <a:tableStyleId>{5FD0F851-EC5A-4D38-B0AD-8093EC10F338}</a:tableStyleId>
              </a:tblPr>
              <a:tblGrid>
                <a:gridCol w="4605923">
                  <a:extLst>
                    <a:ext uri="{9D8B030D-6E8A-4147-A177-3AD203B41FA5}">
                      <a16:colId xmlns:a16="http://schemas.microsoft.com/office/drawing/2014/main" val="20000"/>
                    </a:ext>
                  </a:extLst>
                </a:gridCol>
                <a:gridCol w="1511167">
                  <a:extLst>
                    <a:ext uri="{9D8B030D-6E8A-4147-A177-3AD203B41FA5}">
                      <a16:colId xmlns:a16="http://schemas.microsoft.com/office/drawing/2014/main" val="20001"/>
                    </a:ext>
                  </a:extLst>
                </a:gridCol>
                <a:gridCol w="1424539">
                  <a:extLst>
                    <a:ext uri="{9D8B030D-6E8A-4147-A177-3AD203B41FA5}">
                      <a16:colId xmlns:a16="http://schemas.microsoft.com/office/drawing/2014/main" val="20002"/>
                    </a:ext>
                  </a:extLst>
                </a:gridCol>
                <a:gridCol w="1174282">
                  <a:extLst>
                    <a:ext uri="{9D8B030D-6E8A-4147-A177-3AD203B41FA5}">
                      <a16:colId xmlns:a16="http://schemas.microsoft.com/office/drawing/2014/main" val="20003"/>
                    </a:ext>
                  </a:extLst>
                </a:gridCol>
                <a:gridCol w="1409653">
                  <a:extLst>
                    <a:ext uri="{9D8B030D-6E8A-4147-A177-3AD203B41FA5}">
                      <a16:colId xmlns:a16="http://schemas.microsoft.com/office/drawing/2014/main" val="20004"/>
                    </a:ext>
                  </a:extLst>
                </a:gridCol>
              </a:tblGrid>
              <a:tr h="828643">
                <a:tc>
                  <a:txBody>
                    <a:bodyPr/>
                    <a:lstStyle/>
                    <a:p>
                      <a:pPr algn="ctr" rtl="0"/>
                      <a:r>
                        <a:rPr lang="en" sz="1600" b="1" spc="0" dirty="0">
                          <a:solidFill>
                            <a:schemeClr val="tx1"/>
                          </a:solidFill>
                          <a:latin typeface="Al Qabas Light" panose="00000400000000000000" pitchFamily="2" charset="-78"/>
                          <a:cs typeface="Al Qabas Light" panose="00000400000000000000" pitchFamily="2" charset="-78"/>
                        </a:rPr>
                        <a:t>The most important measurement criteria</a:t>
                      </a:r>
                      <a:endParaRPr lang="en-JM" sz="1600" b="1" spc="0" dirty="0">
                        <a:solidFill>
                          <a:schemeClr val="tx1"/>
                        </a:solidFill>
                        <a:latin typeface="Al Qabas Light" panose="00000400000000000000" pitchFamily="2" charset="-78"/>
                        <a:cs typeface="Al Qabas Light" panose="00000400000000000000" pitchFamily="2" charset="-78"/>
                      </a:endParaRPr>
                    </a:p>
                  </a:txBody>
                  <a:tcPr marL="91439" marR="91439"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degree of impact</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positively and negatively</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 / --</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Importance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1 to 100</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the extent of its existence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0.1 to 1</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 altLang="ko-KR" sz="1600" b="1" spc="0" dirty="0">
                          <a:solidFill>
                            <a:schemeClr val="bg1"/>
                          </a:solidFill>
                          <a:latin typeface="Al Qabas Light" panose="00000400000000000000" pitchFamily="2" charset="-78"/>
                          <a:cs typeface="Al Qabas Light" panose="00000400000000000000" pitchFamily="2" charset="-78"/>
                        </a:rPr>
                        <a:t>the 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extLst>
                  <a:ext uri="{0D108BD9-81ED-4DB2-BD59-A6C34878D82A}">
                    <a16:rowId xmlns:a16="http://schemas.microsoft.com/office/drawing/2014/main" val="10000"/>
                  </a:ext>
                </a:extLst>
              </a:tr>
              <a:tr h="359027">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 have an effective sales team?</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9027">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 guide the sales team, agents and distributors towards the planned goals effectively and efficiently?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Are sales estimates and targets unique and ambitious?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 provide sufficient sales support services?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Has the company trained sales representatives well?</a:t>
                      </a:r>
                      <a:endParaRPr lang="ar-SA"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35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ar-SA" sz="14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359027">
                <a:tc>
                  <a:txBody>
                    <a:bodyPr/>
                    <a:lstStyle/>
                    <a:p>
                      <a:pPr marL="0" marR="0" algn="l" rtl="0">
                        <a:spcBef>
                          <a:spcPts val="0"/>
                        </a:spcBef>
                        <a:spcAft>
                          <a:spcPts val="0"/>
                        </a:spcAft>
                      </a:pPr>
                      <a:endParaRPr lang="ar-SA" sz="14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611558"/>
                  </a:ext>
                </a:extLst>
              </a:tr>
              <a:tr h="359027">
                <a:tc>
                  <a:txBody>
                    <a:bodyPr/>
                    <a:lstStyle/>
                    <a:p>
                      <a:pPr marL="0" marR="0" algn="l" rtl="0">
                        <a:spcBef>
                          <a:spcPts val="0"/>
                        </a:spcBef>
                        <a:spcAft>
                          <a:spcPts val="0"/>
                        </a:spcAft>
                      </a:pPr>
                      <a:endParaRPr lang="ar-SA" sz="14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0169111"/>
                  </a:ext>
                </a:extLst>
              </a:tr>
              <a:tr h="359027">
                <a:tc>
                  <a:txBody>
                    <a:bodyPr/>
                    <a:lstStyle/>
                    <a:p>
                      <a:pPr marL="0" marR="0" algn="l" rtl="0">
                        <a:spcBef>
                          <a:spcPts val="0"/>
                        </a:spcBef>
                        <a:spcAft>
                          <a:spcPts val="0"/>
                        </a:spcAft>
                      </a:pPr>
                      <a:endParaRPr lang="ar-SA" sz="14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0893558"/>
                  </a:ext>
                </a:extLst>
              </a:tr>
            </a:tbl>
          </a:graphicData>
        </a:graphic>
      </p:graphicFrame>
      <p:sp>
        <p:nvSpPr>
          <p:cNvPr id="4" name="مستطيل 3"/>
          <p:cNvSpPr/>
          <p:nvPr/>
        </p:nvSpPr>
        <p:spPr>
          <a:xfrm>
            <a:off x="942312" y="340946"/>
            <a:ext cx="7623425" cy="584968"/>
          </a:xfrm>
          <a:prstGeom prst="rect">
            <a:avLst/>
          </a:prstGeom>
        </p:spPr>
        <p:txBody>
          <a:bodyPr wrap="square">
            <a:spAutoFit/>
          </a:bodyPr>
          <a:lstStyle/>
          <a:p>
            <a:pPr algn="justLow" rtl="0">
              <a:lnSpc>
                <a:spcPct val="150000"/>
              </a:lnSpc>
            </a:pPr>
            <a:r>
              <a:rPr lang="en-US" sz="2400" b="1" dirty="0"/>
              <a:t>An example of analysis of sales planning</a:t>
            </a:r>
            <a:endParaRPr lang="ar-SA" altLang="ko-KR" sz="2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9" name="مستطيل 6"/>
          <p:cNvSpPr/>
          <p:nvPr/>
        </p:nvSpPr>
        <p:spPr>
          <a:xfrm>
            <a:off x="8550109" y="310705"/>
            <a:ext cx="3172614" cy="954364"/>
          </a:xfrm>
          <a:prstGeom prst="rect">
            <a:avLst/>
          </a:prstGeom>
        </p:spPr>
        <p:txBody>
          <a:bodyPr wrap="square">
            <a:spAutoFit/>
          </a:bodyPr>
          <a:lstStyle/>
          <a:p>
            <a:pPr algn="l"/>
            <a:r>
              <a:rPr lang="en-US" sz="2801" b="1" dirty="0">
                <a:latin typeface="Al Qabas Bold" panose="00000800000000000000" pitchFamily="2" charset="-78"/>
                <a:cs typeface="Al Qabas Bold" panose="00000800000000000000" pitchFamily="2" charset="-78"/>
              </a:rPr>
              <a:t>Evaluation Criteria</a:t>
            </a:r>
          </a:p>
          <a:p>
            <a:pPr algn="l"/>
            <a:r>
              <a:rPr lang="ar-DZ" sz="2801" b="1" dirty="0">
                <a:latin typeface="Al Qabas Bold" panose="00000800000000000000" pitchFamily="2" charset="-78"/>
                <a:cs typeface="Al Qabas Bold" panose="00000800000000000000" pitchFamily="2" charset="-78"/>
              </a:rPr>
              <a:t>(</a:t>
            </a:r>
            <a:r>
              <a:rPr lang="en-US" sz="2801" b="1" dirty="0">
                <a:latin typeface="Al Qabas Bold" panose="00000800000000000000" pitchFamily="2" charset="-78"/>
                <a:cs typeface="Al Qabas Bold" panose="00000800000000000000" pitchFamily="2" charset="-78"/>
              </a:rPr>
              <a:t>(</a:t>
            </a:r>
            <a:r>
              <a:rPr lang="ar-DZ" sz="2801" b="1" dirty="0">
                <a:latin typeface="Al Qabas Bold" panose="00000800000000000000" pitchFamily="2" charset="-78"/>
                <a:cs typeface="Al Qabas Bold" panose="00000800000000000000" pitchFamily="2" charset="-78"/>
              </a:rPr>
              <a:t>Sales Planning</a:t>
            </a:r>
            <a:endParaRPr lang="ar-SA" altLang="ko-KR" sz="2801" b="1" dirty="0">
              <a:latin typeface="Al Qabas Bold" panose="00000800000000000000" pitchFamily="2" charset="-78"/>
              <a:cs typeface="Al Qabas Bold" panose="00000800000000000000" pitchFamily="2" charset="-78"/>
            </a:endParaRPr>
          </a:p>
        </p:txBody>
      </p:sp>
      <p:pic>
        <p:nvPicPr>
          <p:cNvPr id="7" name="Picture 6">
            <a:extLst>
              <a:ext uri="{FF2B5EF4-FFF2-40B4-BE49-F238E27FC236}">
                <a16:creationId xmlns:a16="http://schemas.microsoft.com/office/drawing/2014/main" id="{824BE753-0293-4FBF-B6FA-8435AE28E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 y="6133825"/>
            <a:ext cx="1402586" cy="627661"/>
          </a:xfrm>
          <a:prstGeom prst="rect">
            <a:avLst/>
          </a:prstGeom>
        </p:spPr>
      </p:pic>
    </p:spTree>
    <p:extLst>
      <p:ext uri="{BB962C8B-B14F-4D97-AF65-F5344CB8AC3E}">
        <p14:creationId xmlns:p14="http://schemas.microsoft.com/office/powerpoint/2010/main" val="426077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46AE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ame 16"/>
          <p:cNvSpPr/>
          <p:nvPr/>
        </p:nvSpPr>
        <p:spPr>
          <a:xfrm>
            <a:off x="361508" y="154114"/>
            <a:ext cx="11544095" cy="5916000"/>
          </a:xfrm>
          <a:prstGeom prst="frame">
            <a:avLst>
              <a:gd name="adj1" fmla="val 890"/>
            </a:avLst>
          </a:prstGeom>
          <a:solidFill>
            <a:srgbClr val="46AEB8"/>
          </a:solidFill>
          <a:ln>
            <a:solidFill>
              <a:srgbClr val="46A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99">
              <a:solidFill>
                <a:schemeClr val="tx1"/>
              </a:solidFill>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2799505914"/>
              </p:ext>
            </p:extLst>
          </p:nvPr>
        </p:nvGraphicFramePr>
        <p:xfrm>
          <a:off x="1046178" y="1593567"/>
          <a:ext cx="10125564" cy="4233535"/>
        </p:xfrm>
        <a:graphic>
          <a:graphicData uri="http://schemas.openxmlformats.org/drawingml/2006/table">
            <a:tbl>
              <a:tblPr rtl="1" firstRow="1" bandRow="1">
                <a:tableStyleId>{5FD0F851-EC5A-4D38-B0AD-8093EC10F338}</a:tableStyleId>
              </a:tblPr>
              <a:tblGrid>
                <a:gridCol w="4605923">
                  <a:extLst>
                    <a:ext uri="{9D8B030D-6E8A-4147-A177-3AD203B41FA5}">
                      <a16:colId xmlns:a16="http://schemas.microsoft.com/office/drawing/2014/main" val="20000"/>
                    </a:ext>
                  </a:extLst>
                </a:gridCol>
                <a:gridCol w="1511167">
                  <a:extLst>
                    <a:ext uri="{9D8B030D-6E8A-4147-A177-3AD203B41FA5}">
                      <a16:colId xmlns:a16="http://schemas.microsoft.com/office/drawing/2014/main" val="20001"/>
                    </a:ext>
                  </a:extLst>
                </a:gridCol>
                <a:gridCol w="1424539">
                  <a:extLst>
                    <a:ext uri="{9D8B030D-6E8A-4147-A177-3AD203B41FA5}">
                      <a16:colId xmlns:a16="http://schemas.microsoft.com/office/drawing/2014/main" val="20002"/>
                    </a:ext>
                  </a:extLst>
                </a:gridCol>
                <a:gridCol w="1174282">
                  <a:extLst>
                    <a:ext uri="{9D8B030D-6E8A-4147-A177-3AD203B41FA5}">
                      <a16:colId xmlns:a16="http://schemas.microsoft.com/office/drawing/2014/main" val="20003"/>
                    </a:ext>
                  </a:extLst>
                </a:gridCol>
                <a:gridCol w="1409653">
                  <a:extLst>
                    <a:ext uri="{9D8B030D-6E8A-4147-A177-3AD203B41FA5}">
                      <a16:colId xmlns:a16="http://schemas.microsoft.com/office/drawing/2014/main" val="20004"/>
                    </a:ext>
                  </a:extLst>
                </a:gridCol>
              </a:tblGrid>
              <a:tr h="828643">
                <a:tc>
                  <a:txBody>
                    <a:bodyPr/>
                    <a:lstStyle/>
                    <a:p>
                      <a:pPr algn="ctr" rtl="0"/>
                      <a:r>
                        <a:rPr lang="en" sz="1600" b="1" spc="0" dirty="0">
                          <a:solidFill>
                            <a:schemeClr val="tx1"/>
                          </a:solidFill>
                          <a:latin typeface="Al Qabas Light" panose="00000400000000000000" pitchFamily="2" charset="-78"/>
                          <a:cs typeface="Al Qabas Light" panose="00000400000000000000" pitchFamily="2" charset="-78"/>
                        </a:rPr>
                        <a:t>The most important measurement criteria</a:t>
                      </a:r>
                      <a:endParaRPr lang="en-JM" sz="1600" b="1" spc="0" dirty="0">
                        <a:solidFill>
                          <a:schemeClr val="tx1"/>
                        </a:solidFill>
                        <a:latin typeface="Al Qabas Light" panose="00000400000000000000" pitchFamily="2" charset="-78"/>
                        <a:cs typeface="Al Qabas Light" panose="00000400000000000000" pitchFamily="2" charset="-78"/>
                      </a:endParaRPr>
                    </a:p>
                  </a:txBody>
                  <a:tcPr marL="91439" marR="91439"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degree of impact</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positively and negatively</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 / --</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Importance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1 to 100</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the extent of its existence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0.1 to 1</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 altLang="ko-KR" sz="1600" b="1" spc="0" dirty="0">
                          <a:solidFill>
                            <a:schemeClr val="bg1"/>
                          </a:solidFill>
                          <a:latin typeface="Al Qabas Light" panose="00000400000000000000" pitchFamily="2" charset="-78"/>
                          <a:cs typeface="Al Qabas Light" panose="00000400000000000000" pitchFamily="2" charset="-78"/>
                        </a:rPr>
                        <a:t>the 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extLst>
                  <a:ext uri="{0D108BD9-81ED-4DB2-BD59-A6C34878D82A}">
                    <a16:rowId xmlns:a16="http://schemas.microsoft.com/office/drawing/2014/main" val="10000"/>
                  </a:ext>
                </a:extLst>
              </a:tr>
              <a:tr h="359027">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Has the company allocated a financial budget for marketing?</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9027">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Has the company prepared a marketing plan?</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9027">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 marketing staff use appropriate tools and techniques while preparing marketing plans?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9027">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Has the company developed certain competencies in any area of marketing?</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9027">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Has the company taken advantage of all available marketing opportunities?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359027">
                <a:tc>
                  <a:txBody>
                    <a:bodyPr/>
                    <a:lstStyle/>
                    <a:p>
                      <a:pPr algn="l" rtl="0"/>
                      <a:r>
                        <a:rPr lang="en-US"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Are existing distribution channels reliable and cost-effective?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359027">
                <a:tc>
                  <a:txBody>
                    <a:bodyPr/>
                    <a:lstStyle/>
                    <a:p>
                      <a:pPr marL="0" marR="0" algn="l" rtl="0">
                        <a:spcBef>
                          <a:spcPts val="0"/>
                        </a:spcBef>
                        <a:spcAft>
                          <a:spcPts val="0"/>
                        </a:spcAft>
                      </a:pPr>
                      <a:endParaRPr lang="ar-SA" sz="14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611558"/>
                  </a:ext>
                </a:extLst>
              </a:tr>
              <a:tr h="359027">
                <a:tc>
                  <a:txBody>
                    <a:bodyPr/>
                    <a:lstStyle/>
                    <a:p>
                      <a:pPr marL="0" marR="0" algn="l" rtl="0">
                        <a:spcBef>
                          <a:spcPts val="0"/>
                        </a:spcBef>
                        <a:spcAft>
                          <a:spcPts val="0"/>
                        </a:spcAft>
                      </a:pPr>
                      <a:endParaRPr lang="ar-SA" sz="14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0893558"/>
                  </a:ext>
                </a:extLst>
              </a:tr>
            </a:tbl>
          </a:graphicData>
        </a:graphic>
      </p:graphicFrame>
      <p:sp>
        <p:nvSpPr>
          <p:cNvPr id="4" name="مستطيل 3"/>
          <p:cNvSpPr/>
          <p:nvPr/>
        </p:nvSpPr>
        <p:spPr>
          <a:xfrm>
            <a:off x="754919" y="787887"/>
            <a:ext cx="7623425" cy="584968"/>
          </a:xfrm>
          <a:prstGeom prst="rect">
            <a:avLst/>
          </a:prstGeom>
        </p:spPr>
        <p:txBody>
          <a:bodyPr wrap="square">
            <a:spAutoFit/>
          </a:bodyPr>
          <a:lstStyle/>
          <a:p>
            <a:pPr algn="justLow" rtl="0">
              <a:lnSpc>
                <a:spcPct val="150000"/>
              </a:lnSpc>
            </a:pPr>
            <a:r>
              <a:rPr lang="en-US" sz="2400" b="1" dirty="0"/>
              <a:t>An example of analysis of marketing plans</a:t>
            </a:r>
            <a:endParaRPr lang="ar-SA" altLang="ko-KR" sz="2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9" name="مستطيل 6"/>
          <p:cNvSpPr/>
          <p:nvPr/>
        </p:nvSpPr>
        <p:spPr>
          <a:xfrm>
            <a:off x="8505580" y="310833"/>
            <a:ext cx="3923247" cy="954107"/>
          </a:xfrm>
          <a:prstGeom prst="rect">
            <a:avLst/>
          </a:prstGeom>
        </p:spPr>
        <p:txBody>
          <a:bodyPr wrap="square">
            <a:spAutoFit/>
          </a:bodyPr>
          <a:lstStyle/>
          <a:p>
            <a:pPr algn="l"/>
            <a:r>
              <a:rPr lang="en-US" sz="2801" b="1" dirty="0">
                <a:latin typeface="Al Qabas Bold" panose="00000800000000000000" pitchFamily="2" charset="-78"/>
                <a:cs typeface="Al Qabas Bold" panose="00000800000000000000" pitchFamily="2" charset="-78"/>
              </a:rPr>
              <a:t>Evaluation Criteria</a:t>
            </a:r>
          </a:p>
          <a:p>
            <a:pPr algn="l"/>
            <a:r>
              <a:rPr lang="ar-DZ" sz="2801" b="1" dirty="0">
                <a:latin typeface="Al Qabas Bold" panose="00000800000000000000" pitchFamily="2" charset="-78"/>
                <a:cs typeface="Al Qabas Bold" panose="00000800000000000000" pitchFamily="2" charset="-78"/>
              </a:rPr>
              <a:t>(Marketing Plans)</a:t>
            </a:r>
            <a:endParaRPr lang="en-US" sz="2801" b="1" dirty="0">
              <a:latin typeface="Al Qabas Bold" panose="00000800000000000000" pitchFamily="2" charset="-78"/>
              <a:cs typeface="Al Qabas Bold" panose="00000800000000000000" pitchFamily="2" charset="-78"/>
            </a:endParaRPr>
          </a:p>
        </p:txBody>
      </p:sp>
      <p:pic>
        <p:nvPicPr>
          <p:cNvPr id="7" name="Picture 6">
            <a:extLst>
              <a:ext uri="{FF2B5EF4-FFF2-40B4-BE49-F238E27FC236}">
                <a16:creationId xmlns:a16="http://schemas.microsoft.com/office/drawing/2014/main" id="{C8B2F9CB-E1F2-4B67-B470-2B506DA964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 y="6133825"/>
            <a:ext cx="1402586" cy="627661"/>
          </a:xfrm>
          <a:prstGeom prst="rect">
            <a:avLst/>
          </a:prstGeom>
        </p:spPr>
      </p:pic>
    </p:spTree>
    <p:extLst>
      <p:ext uri="{BB962C8B-B14F-4D97-AF65-F5344CB8AC3E}">
        <p14:creationId xmlns:p14="http://schemas.microsoft.com/office/powerpoint/2010/main" val="131159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46AE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ame 16"/>
          <p:cNvSpPr/>
          <p:nvPr/>
        </p:nvSpPr>
        <p:spPr>
          <a:xfrm>
            <a:off x="361508" y="154114"/>
            <a:ext cx="11544095" cy="5979712"/>
          </a:xfrm>
          <a:prstGeom prst="frame">
            <a:avLst>
              <a:gd name="adj1" fmla="val 890"/>
            </a:avLst>
          </a:prstGeom>
          <a:solidFill>
            <a:srgbClr val="46AEB8"/>
          </a:solidFill>
          <a:ln>
            <a:solidFill>
              <a:srgbClr val="46A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99">
              <a:solidFill>
                <a:schemeClr val="tx1"/>
              </a:solidFill>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151593617"/>
              </p:ext>
            </p:extLst>
          </p:nvPr>
        </p:nvGraphicFramePr>
        <p:xfrm>
          <a:off x="746281" y="914400"/>
          <a:ext cx="10543866" cy="5029200"/>
        </p:xfrm>
        <a:graphic>
          <a:graphicData uri="http://schemas.openxmlformats.org/drawingml/2006/table">
            <a:tbl>
              <a:tblPr rtl="1" firstRow="1" bandRow="1">
                <a:tableStyleId>{5FD0F851-EC5A-4D38-B0AD-8093EC10F338}</a:tableStyleId>
              </a:tblPr>
              <a:tblGrid>
                <a:gridCol w="4796200">
                  <a:extLst>
                    <a:ext uri="{9D8B030D-6E8A-4147-A177-3AD203B41FA5}">
                      <a16:colId xmlns:a16="http://schemas.microsoft.com/office/drawing/2014/main" val="20000"/>
                    </a:ext>
                  </a:extLst>
                </a:gridCol>
                <a:gridCol w="1573596">
                  <a:extLst>
                    <a:ext uri="{9D8B030D-6E8A-4147-A177-3AD203B41FA5}">
                      <a16:colId xmlns:a16="http://schemas.microsoft.com/office/drawing/2014/main" val="20001"/>
                    </a:ext>
                  </a:extLst>
                </a:gridCol>
                <a:gridCol w="1483389">
                  <a:extLst>
                    <a:ext uri="{9D8B030D-6E8A-4147-A177-3AD203B41FA5}">
                      <a16:colId xmlns:a16="http://schemas.microsoft.com/office/drawing/2014/main" val="20002"/>
                    </a:ext>
                  </a:extLst>
                </a:gridCol>
                <a:gridCol w="1222793">
                  <a:extLst>
                    <a:ext uri="{9D8B030D-6E8A-4147-A177-3AD203B41FA5}">
                      <a16:colId xmlns:a16="http://schemas.microsoft.com/office/drawing/2014/main" val="20003"/>
                    </a:ext>
                  </a:extLst>
                </a:gridCol>
                <a:gridCol w="1467888">
                  <a:extLst>
                    <a:ext uri="{9D8B030D-6E8A-4147-A177-3AD203B41FA5}">
                      <a16:colId xmlns:a16="http://schemas.microsoft.com/office/drawing/2014/main" val="20004"/>
                    </a:ext>
                  </a:extLst>
                </a:gridCol>
              </a:tblGrid>
              <a:tr h="877895">
                <a:tc>
                  <a:txBody>
                    <a:bodyPr/>
                    <a:lstStyle/>
                    <a:p>
                      <a:pPr algn="ctr" rtl="0"/>
                      <a:r>
                        <a:rPr lang="en" sz="1600" b="1" spc="0" dirty="0">
                          <a:solidFill>
                            <a:schemeClr val="tx1"/>
                          </a:solidFill>
                          <a:latin typeface="Al Qabas Light" panose="00000400000000000000" pitchFamily="2" charset="-78"/>
                          <a:cs typeface="Al Qabas Light" panose="00000400000000000000" pitchFamily="2" charset="-78"/>
                        </a:rPr>
                        <a:t>The most important measurement criteria</a:t>
                      </a:r>
                      <a:endParaRPr lang="en-JM" sz="1600" b="1" spc="0" dirty="0">
                        <a:solidFill>
                          <a:schemeClr val="tx1"/>
                        </a:solidFill>
                        <a:latin typeface="Al Qabas Light" panose="00000400000000000000" pitchFamily="2" charset="-78"/>
                        <a:cs typeface="Al Qabas Light" panose="00000400000000000000" pitchFamily="2" charset="-78"/>
                      </a:endParaRPr>
                    </a:p>
                  </a:txBody>
                  <a:tcPr marL="91439" marR="91439"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degree of impact</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positively and negatively</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 / --</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Importance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1 to 100</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 altLang="ko-KR" sz="1600" b="1" spc="0" dirty="0">
                          <a:solidFill>
                            <a:schemeClr val="bg1"/>
                          </a:solidFill>
                          <a:latin typeface="Al Qabas Light" panose="00000400000000000000" pitchFamily="2" charset="-78"/>
                          <a:cs typeface="Al Qabas Light" panose="00000400000000000000" pitchFamily="2" charset="-78"/>
                        </a:rPr>
                        <a:t>the extent of its existence</a:t>
                      </a:r>
                    </a:p>
                    <a:p>
                      <a:pPr algn="ctr" rtl="0"/>
                      <a:r>
                        <a:rPr lang="en" altLang="ko-KR" sz="1600" b="1" spc="0" dirty="0">
                          <a:solidFill>
                            <a:schemeClr val="bg1"/>
                          </a:solidFill>
                          <a:latin typeface="Al Qabas Light" panose="00000400000000000000" pitchFamily="2" charset="-78"/>
                          <a:cs typeface="Al Qabas Light" panose="00000400000000000000" pitchFamily="2" charset="-78"/>
                        </a:rPr>
                        <a:t>0.1 to 1</a:t>
                      </a: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 altLang="ko-KR" sz="1600" b="1" spc="0" dirty="0">
                          <a:solidFill>
                            <a:schemeClr val="bg1"/>
                          </a:solidFill>
                          <a:latin typeface="Al Qabas Light" panose="00000400000000000000" pitchFamily="2" charset="-78"/>
                          <a:cs typeface="Al Qabas Light" panose="00000400000000000000" pitchFamily="2" charset="-78"/>
                        </a:rPr>
                        <a:t>the 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marL="91439" marR="9143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extLst>
                  <a:ext uri="{0D108BD9-81ED-4DB2-BD59-A6C34878D82A}">
                    <a16:rowId xmlns:a16="http://schemas.microsoft.com/office/drawing/2014/main" val="10000"/>
                  </a:ext>
                </a:extLst>
              </a:tr>
              <a:tr h="376241">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 have sufficient research &amp; development  facilities?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5452">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Are research &amp; development  staff well qualified?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95452">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company's culture encourage creativity and innovation?</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6241">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Are communication channels between research &amp; development  staff and other departments effective?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5452">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Are the company's products technologically competitive?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376241">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the company have patents for one or more of the products and services it provides?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376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Is the time period for the development of products and services from idea to actual application appropriate?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301363"/>
                  </a:ext>
                </a:extLst>
              </a:tr>
              <a:tr h="295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How many new products were developed last year or previously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0704693"/>
                  </a:ext>
                </a:extLst>
              </a:tr>
              <a:tr h="376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Does R&amp;D staff have the capacity to use development tools and techniques?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611558"/>
                  </a:ext>
                </a:extLst>
              </a:tr>
              <a:tr h="376241">
                <a:tc>
                  <a:txBody>
                    <a:bodyPr/>
                    <a:lstStyle/>
                    <a:p>
                      <a:pPr marL="0" marR="0" indent="0" algn="l" defTabSz="914410" rtl="0" eaLnBrk="1" fontAlgn="auto" latinLnBrk="0" hangingPunct="1">
                        <a:lnSpc>
                          <a:spcPct val="100000"/>
                        </a:lnSpc>
                        <a:spcBef>
                          <a:spcPts val="0"/>
                        </a:spcBef>
                        <a:spcAft>
                          <a:spcPts val="0"/>
                        </a:spcAft>
                        <a:buClrTx/>
                        <a:buSzTx/>
                        <a:buFontTx/>
                        <a:buNone/>
                        <a:tabLst/>
                        <a:defRPr/>
                      </a:pPr>
                      <a:r>
                        <a:rPr lang="en-US"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rPr>
                        <a:t>Has the company developed any competencies in the field of research and development?</a:t>
                      </a:r>
                      <a:endParaRPr lang="ar-SA" altLang="ko-KR" sz="1500" kern="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altLang="ko-KR" sz="14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marL="91439" marR="914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0169111"/>
                  </a:ext>
                </a:extLst>
              </a:tr>
            </a:tbl>
          </a:graphicData>
        </a:graphic>
      </p:graphicFrame>
      <p:sp>
        <p:nvSpPr>
          <p:cNvPr id="4" name="مستطيل 3"/>
          <p:cNvSpPr/>
          <p:nvPr/>
        </p:nvSpPr>
        <p:spPr>
          <a:xfrm>
            <a:off x="994065" y="222162"/>
            <a:ext cx="7623425" cy="569387"/>
          </a:xfrm>
          <a:prstGeom prst="rect">
            <a:avLst/>
          </a:prstGeom>
        </p:spPr>
        <p:txBody>
          <a:bodyPr wrap="square">
            <a:spAutoFit/>
          </a:bodyPr>
          <a:lstStyle/>
          <a:p>
            <a:pPr algn="justLow" rtl="0">
              <a:lnSpc>
                <a:spcPct val="150000"/>
              </a:lnSpc>
            </a:pPr>
            <a:r>
              <a:rPr lang="en-US" altLang="ko-KR" sz="2400" b="1" dirty="0">
                <a:solidFill>
                  <a:schemeClr val="tx1">
                    <a:lumMod val="75000"/>
                    <a:lumOff val="25000"/>
                  </a:schemeClr>
                </a:solidFill>
                <a:latin typeface="Al Qabas Light" panose="00000400000000000000" pitchFamily="2" charset="-78"/>
                <a:cs typeface="Al Qabas Light" panose="00000400000000000000" pitchFamily="2" charset="-78"/>
              </a:rPr>
              <a:t>An example of analysis of research and development</a:t>
            </a:r>
            <a:endParaRPr lang="ar-SA" altLang="ko-KR" sz="2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9" name="مستطيل 6"/>
          <p:cNvSpPr/>
          <p:nvPr/>
        </p:nvSpPr>
        <p:spPr>
          <a:xfrm>
            <a:off x="7663543" y="340136"/>
            <a:ext cx="4190307" cy="954364"/>
          </a:xfrm>
          <a:prstGeom prst="rect">
            <a:avLst/>
          </a:prstGeom>
        </p:spPr>
        <p:txBody>
          <a:bodyPr wrap="square">
            <a:spAutoFit/>
          </a:bodyPr>
          <a:lstStyle/>
          <a:p>
            <a:pPr algn="ctr"/>
            <a:r>
              <a:rPr lang="en-US" altLang="ko-KR" sz="2801" dirty="0">
                <a:latin typeface="Al Qabas Bold" panose="00000800000000000000" pitchFamily="2" charset="-78"/>
                <a:cs typeface="Al Qabas Bold" panose="00000800000000000000" pitchFamily="2" charset="-78"/>
              </a:rPr>
              <a:t>Evaluation Criteria</a:t>
            </a:r>
          </a:p>
          <a:p>
            <a:pPr algn="ctr"/>
            <a:r>
              <a:rPr lang="en-US" altLang="ko-KR" sz="2801" dirty="0">
                <a:latin typeface="Al Qabas Bold" panose="00000800000000000000" pitchFamily="2" charset="-78"/>
                <a:cs typeface="Al Qabas Bold" panose="00000800000000000000" pitchFamily="2" charset="-78"/>
              </a:rPr>
              <a:t>(Research &amp; Development)</a:t>
            </a:r>
            <a:endParaRPr lang="ar-SA" altLang="ko-KR" sz="2801" dirty="0">
              <a:latin typeface="Al Qabas Bold" panose="00000800000000000000" pitchFamily="2" charset="-78"/>
              <a:cs typeface="Al Qabas Bold" panose="00000800000000000000" pitchFamily="2" charset="-78"/>
            </a:endParaRPr>
          </a:p>
        </p:txBody>
      </p:sp>
      <p:pic>
        <p:nvPicPr>
          <p:cNvPr id="7" name="Picture 6">
            <a:extLst>
              <a:ext uri="{FF2B5EF4-FFF2-40B4-BE49-F238E27FC236}">
                <a16:creationId xmlns:a16="http://schemas.microsoft.com/office/drawing/2014/main" id="{D24FEC64-96C4-410E-9449-E0899DDBDF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8" y="6133825"/>
            <a:ext cx="1402586" cy="627661"/>
          </a:xfrm>
          <a:prstGeom prst="rect">
            <a:avLst/>
          </a:prstGeom>
        </p:spPr>
      </p:pic>
    </p:spTree>
    <p:extLst>
      <p:ext uri="{BB962C8B-B14F-4D97-AF65-F5344CB8AC3E}">
        <p14:creationId xmlns:p14="http://schemas.microsoft.com/office/powerpoint/2010/main" val="2691728853"/>
      </p:ext>
    </p:extLst>
  </p:cSld>
  <p:clrMapOvr>
    <a:masterClrMapping/>
  </p:clrMapOvr>
</p:sld>
</file>

<file path=ppt/theme/theme1.xml><?xml version="1.0" encoding="utf-8"?>
<a:theme xmlns:a="http://schemas.openxmlformats.org/drawingml/2006/main" name="نسق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1098</Words>
  <Application>Microsoft Office PowerPoint</Application>
  <PresentationFormat>Widescreen</PresentationFormat>
  <Paragraphs>169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Al Qabas Bold</vt:lpstr>
      <vt:lpstr>Al Qabas Light</vt:lpstr>
      <vt:lpstr>Calibri Light</vt:lpstr>
      <vt:lpstr>Calibri</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Hisham</dc:creator>
  <cp:lastModifiedBy>TAG Training</cp:lastModifiedBy>
  <cp:revision>25</cp:revision>
  <dcterms:created xsi:type="dcterms:W3CDTF">2023-04-05T23:23:46Z</dcterms:created>
  <dcterms:modified xsi:type="dcterms:W3CDTF">2024-09-05T10:44:29Z</dcterms:modified>
</cp:coreProperties>
</file>