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66" r:id="rId11"/>
    <p:sldId id="267" r:id="rId12"/>
  </p:sldIdLst>
  <p:sldSz cx="12192000" cy="6858000"/>
  <p:notesSz cx="6858000" cy="9144000"/>
  <p:embeddedFontLst>
    <p:embeddedFont>
      <p:font typeface="Al Qabas Bold" panose="020B0604020202020204" charset="-78"/>
      <p:bold r:id="rId13"/>
    </p:embeddedFont>
    <p:embeddedFont>
      <p:font typeface="Al Qabas Light" panose="020B0604020202020204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Accounting and Financial Management Analysis Activity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108399" y="603013"/>
            <a:ext cx="586157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24BE753-0293-4FBF-B6FA-8435AE28E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9411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Cost Control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Budget management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Bookkeeping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Financial Analysis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64BDB2-2D51-4B2D-97D3-6385328EA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2269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__________________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Using Financial Instruments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340130"/>
            <a:ext cx="2336298" cy="2503687"/>
            <a:chOff x="395534" y="3612422"/>
            <a:chExt cx="3972999" cy="2521995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Dealing with Banks and Investment Costs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Credit and Fundraising Policy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DC612D-4984-45DE-9555-8C11E5656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429861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100).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of the existence of the standard for the company being studied and give the extent of the existence of the standard a degree (from 0.1 to 1)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(the effect x the degree of importance x the existence of the criterion for the company 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the sub-criteria for each item and divide it by the number of sub-criteria for each item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each item and divide the result by the total number of items measured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for analyzing accounting and financial management?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3C4972C-C186-4C00-B6AE-45121EA72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600810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573654"/>
              </p:ext>
            </p:extLst>
          </p:nvPr>
        </p:nvGraphicFramePr>
        <p:xfrm>
          <a:off x="828464" y="860033"/>
          <a:ext cx="10125564" cy="523252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endParaRPr lang="en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  <a:p>
                      <a:pPr algn="ctr" rtl="0"/>
                      <a:endParaRPr lang="en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1- Is the company strong or weak financially according to financial ratio analyses?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2- What are the trends of the financial ratios of the company, and how they compare with industry trends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3- Is the working capital of the company sufficient?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4- Does the company have a dividend policy?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5-</a:t>
                      </a:r>
                      <a:r>
                        <a:rPr lang="en-US" altLang="ko-KR" sz="1600" b="0" kern="1200" spc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have good relations with creditors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6- Do the accounting and finance staff have the capabilities and capacities to use accounting and financial tools and techniques?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="0" kern="1200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7- Has the company developed certain competencies in the financial/accounting field?</a:t>
                      </a:r>
                      <a:endParaRPr lang="ar-SA" altLang="ko-KR" sz="1600" b="0" kern="1200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ea typeface="+mn-ea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828464" y="156444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financial Analysis</a:t>
            </a:r>
            <a:endParaRPr lang="ar-SA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064137" y="126499"/>
            <a:ext cx="3713898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Low" rtl="0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Bold" panose="020B0604020202020204" charset="-78"/>
                <a:cs typeface="Al Qabas Bold" panose="020B0604020202020204" charset="-78"/>
              </a:rPr>
              <a:t>Financial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3D0D9-6D20-4670-B79F-E956659A0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600483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Al Qabas Bold" panose="00000800000000000000" pitchFamily="2" charset="-78"/>
                <a:cs typeface="Al Qabas Bold" panose="00000800000000000000" pitchFamily="2" charset="-78"/>
              </a:rPr>
              <a:t>Bookkeeping</a:t>
            </a:r>
            <a:endParaRPr lang="ar-SA" altLang="ko-KR" sz="32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41163"/>
              </p:ext>
            </p:extLst>
          </p:nvPr>
        </p:nvGraphicFramePr>
        <p:xfrm>
          <a:off x="754919" y="1497764"/>
          <a:ext cx="10125564" cy="4534646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1- Does the company have accounting records, and are they sufficient?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2-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I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s it easy to access accounting records?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3-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Can the company get the information when it needs them?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4-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monthly profits and losses?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5-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annual financial statements?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bookkeeping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109CC-32AB-4197-BEDA-6942D522B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9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68120"/>
            <a:ext cx="11544095" cy="586568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428620"/>
              </p:ext>
            </p:extLst>
          </p:nvPr>
        </p:nvGraphicFramePr>
        <p:xfrm>
          <a:off x="714877" y="1360736"/>
          <a:ext cx="10125564" cy="441222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set clear financial goals, and is it commensurate with the current situation of the company?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use the cash flow statement?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use lists to analyze financial deviation on a monthly basis?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 company's capital budget policies and procedures effective?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capital equipment purchases budgeted?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match between the sources and use of funds?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14877" y="433417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budget management</a:t>
            </a:r>
            <a:endParaRPr lang="ar-SA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69243" y="283518"/>
            <a:ext cx="3236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Al Qabas Bold" panose="00000800000000000000" pitchFamily="2" charset="-78"/>
                <a:cs typeface="Al Qabas Bold" panose="00000800000000000000" pitchFamily="2" charset="-78"/>
              </a:rPr>
              <a:t>Budget Management</a:t>
            </a:r>
            <a:endParaRPr lang="ar-SA" altLang="ko-KR" sz="32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6CBDD-D578-42F5-8310-41B70B191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600483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45730"/>
              </p:ext>
            </p:extLst>
          </p:nvPr>
        </p:nvGraphicFramePr>
        <p:xfrm>
          <a:off x="1087907" y="1643490"/>
          <a:ext cx="10125564" cy="443342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manage cost elements?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classification of cost centers at the level of products and services provided by the company?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 high costs dealt separately?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use cost budgets as a tool to control them?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policies and procedures for cost management?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87907" y="814221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cost control</a:t>
            </a:r>
            <a:endParaRPr lang="ar-SA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71390" y="699048"/>
            <a:ext cx="323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Al Qabas Bold" panose="00000800000000000000" pitchFamily="2" charset="-78"/>
                <a:cs typeface="Al Qabas Bold" panose="00000800000000000000" pitchFamily="2" charset="-78"/>
              </a:rPr>
              <a:t>Cost Control</a:t>
            </a:r>
            <a:endParaRPr lang="ar-SA" altLang="ko-KR" sz="32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5D01A-D831-4B2A-BBAA-B7A4C4C29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16000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833740"/>
              </p:ext>
            </p:extLst>
          </p:nvPr>
        </p:nvGraphicFramePr>
        <p:xfrm>
          <a:off x="1046178" y="1593567"/>
          <a:ext cx="10125564" cy="437823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072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35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use credit to increase revenue wisely?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35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know the costs of credit and fundraising?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258878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 current credit policy successful?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9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review credit and fundraising policies on a regular basis?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9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policy and procedures for managing receivables?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35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Did the company succeed in raising capital when needed?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50589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the ability to increase capital in the short term?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04935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the ability to raise capital in the long term?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credit and fundraising policy</a:t>
            </a:r>
            <a:endParaRPr lang="ar-SA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69243" y="39665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Credit and Fundraising Policy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8F588-58CF-4617-84B4-6F2C040F2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6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600810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2248"/>
              </p:ext>
            </p:extLst>
          </p:nvPr>
        </p:nvGraphicFramePr>
        <p:xfrm>
          <a:off x="754919" y="1745296"/>
          <a:ext cx="10125564" cy="423557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 company open-minded to dealing with the banking sector (banks)?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distinguished relations with banks?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deal with more than one bank?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compare investment costs with profit ratios?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interest rates and lending terms appropriate?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other financial resources that can be used to cover the planned investment costs?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financial policy and procedures for managing bank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accounts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and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investment costs?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dealing with banks and investment costs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20052" y="208188"/>
            <a:ext cx="323636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Dealing with Banks</a:t>
            </a:r>
          </a:p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and Investment Costs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CF1E9-5223-4CFE-8601-5F4A1D371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1599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968784"/>
              </p:ext>
            </p:extLst>
          </p:nvPr>
        </p:nvGraphicFramePr>
        <p:xfrm>
          <a:off x="754919" y="1617156"/>
          <a:ext cx="10125564" cy="417561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use a break-even analysis tool?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use analytical forecasts of cash flows?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use monthly profit and loss data (income statement)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use the balance sheet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use financial ratio analysis?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ea typeface="+mn-ea"/>
                          <a:cs typeface="Al Qabas Light" panose="00000400000000000000" pitchFamily="2" charset="-78"/>
                        </a:rPr>
                        <a:t>Does the company use operating ratios?</a:t>
                      </a:r>
                      <a:endParaRPr lang="ar-SA" altLang="ko-KR" sz="1400" kern="12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ea typeface="+mn-ea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using financial instruments</a:t>
            </a:r>
            <a:endParaRPr lang="ar-SA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310705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Using Financial Instruments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2C59A-96EE-450A-B00E-B2E489CA7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62219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260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956</Words>
  <Application>Microsoft Office PowerPoint</Application>
  <PresentationFormat>Widescreen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Al Qabas Bold</vt:lpstr>
      <vt:lpstr>Calibri Light</vt:lpstr>
      <vt:lpstr>Calibri</vt:lpstr>
      <vt:lpstr>Al Qabas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26</cp:revision>
  <dcterms:created xsi:type="dcterms:W3CDTF">2023-04-05T23:23:46Z</dcterms:created>
  <dcterms:modified xsi:type="dcterms:W3CDTF">2024-09-05T10:46:11Z</dcterms:modified>
</cp:coreProperties>
</file>