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96" r:id="rId4"/>
    <p:sldId id="297" r:id="rId5"/>
    <p:sldId id="298" r:id="rId6"/>
    <p:sldId id="299" r:id="rId7"/>
    <p:sldId id="300" r:id="rId8"/>
    <p:sldId id="266" r:id="rId9"/>
    <p:sldId id="267" r:id="rId10"/>
  </p:sldIdLst>
  <p:sldSz cx="12192000" cy="6858000"/>
  <p:notesSz cx="6858000" cy="9144000"/>
  <p:embeddedFontLst>
    <p:embeddedFont>
      <p:font typeface="Al Qabas Bold" panose="020B0604020202020204" charset="-78"/>
      <p:bold r:id="rId11"/>
    </p:embeddedFont>
    <p:embeddedFont>
      <p:font typeface="Al Qabas Light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4946" y="3214608"/>
            <a:ext cx="9090837" cy="1441450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Executive Management Analysis Activity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84946" y="733642"/>
            <a:ext cx="573556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24BE753-0293-4FBF-B6FA-8435AE28E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429861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100).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of the existence of the standard for the company being studied and give the extent of the existence of the standard a degree (from 0.1 to 1)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(the effect x the degree of importance x the existence of the criterion for the company 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the sub-criteria for each item and divide it by the number of sub-criteria for each item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each item and divide the result by the total number of items measured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307357" y="875571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of executive management analysis?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6DFE0A7-66F9-467E-BD53-E459040F9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35064"/>
            <a:ext cx="11544095" cy="5916000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75038"/>
              </p:ext>
            </p:extLst>
          </p:nvPr>
        </p:nvGraphicFramePr>
        <p:xfrm>
          <a:off x="754919" y="1395560"/>
          <a:ext cx="10125564" cy="448741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endParaRPr lang="en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manage its activities and employees in a strategic manner?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a clear structure of activities and functions?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 organizational objectives of the company clear and measurable and are the employees of the company aware of these objectives?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employees fully understanding the company's culture, and does this culture support the company's vision and its mission?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formulated its vision and mission?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Has the company developed any competencies in the field of strategic and operational management?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strategic management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69243" y="310705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Strategic Management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AB297-DDBB-499F-99C5-18DCB36DA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84663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Company Records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14305"/>
              </p:ext>
            </p:extLst>
          </p:nvPr>
        </p:nvGraphicFramePr>
        <p:xfrm>
          <a:off x="1046178" y="1593567"/>
          <a:ext cx="10125564" cy="388478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old company records easily accessed?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records kept according to the legal period specified for that?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Low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employees' access to the company's historical records limited?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Example of company records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05C69B-2417-4D63-AE80-618BC306A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603503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231609"/>
              </p:ext>
            </p:extLst>
          </p:nvPr>
        </p:nvGraphicFramePr>
        <p:xfrm>
          <a:off x="1046178" y="1593567"/>
          <a:ext cx="10125564" cy="441222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there any problems with the company?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systematic method for the problem analysis process?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 convergence chart tool used or any other tool to analyze problems?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Are the CEO and administrative leaders decisive in making decisions?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chain of command for the decision-making process and limited to scopes and powers?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brainstorming used during the decision-making process?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054178" y="87391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problem solving and making decisions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424964" y="396735"/>
            <a:ext cx="3621411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ko-KR" sz="2801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Problem Solving</a:t>
            </a:r>
          </a:p>
          <a:p>
            <a:pPr algn="l" rtl="0"/>
            <a:r>
              <a:rPr lang="en-US" altLang="ko-KR" sz="2801" b="1" dirty="0">
                <a:latin typeface="Al Qabas Bold" panose="00000800000000000000" pitchFamily="2" charset="-78"/>
                <a:cs typeface="Al Qabas Bold" panose="00000800000000000000" pitchFamily="2" charset="-78"/>
              </a:rPr>
              <a:t>and Making Decisions</a:t>
            </a:r>
            <a:endParaRPr lang="ar-SA" altLang="ko-KR" sz="2801" b="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53F3A-8940-4A95-B100-EFEF8C524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91544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94549"/>
              </p:ext>
            </p:extLst>
          </p:nvPr>
        </p:nvGraphicFramePr>
        <p:xfrm>
          <a:off x="1070773" y="1395560"/>
          <a:ext cx="10125564" cy="4403977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 company aware of local and regional government regulations that have an impact on the company's activity?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 company committed to all government regulations governing the activity and industry in which it operates?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practical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knowledge of the applicable labor law?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knowledge of how current contracts and other legal obligations affect the company?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Does the company have distinguished relations with the government sector related to the activity?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994065" y="788442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government regulations governing work functions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181150"/>
            <a:ext cx="323636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Government Regulations</a:t>
            </a:r>
          </a:p>
          <a:p>
            <a:pPr algn="ctr" rtl="0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Governing Work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EBD80-D717-4A4E-8BCF-5013CB942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87521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774501"/>
              </p:ext>
            </p:extLst>
          </p:nvPr>
        </p:nvGraphicFramePr>
        <p:xfrm>
          <a:off x="906979" y="1366042"/>
          <a:ext cx="10125564" cy="441222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impact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 decision making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based on the administrative hierarchy of the executive leadership?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Have the second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line leaders been qualified?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Is there a qualified and prepared alternative person to take over in the executive management?</a:t>
                      </a:r>
                      <a:endParaRPr lang="ar-SA" altLang="ko-KR" sz="140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906979" y="261894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analysis of second line leaders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530404" y="417346"/>
            <a:ext cx="3236360" cy="52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Second Line Leaders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E4D56-4DF6-4377-BE4A-E2B427FFB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59534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953594" y="3272398"/>
            <a:ext cx="2392214" cy="2765196"/>
            <a:chOff x="300446" y="3544195"/>
            <a:chExt cx="4068087" cy="2785416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544195"/>
              <a:ext cx="3972999" cy="837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en-US" altLang="ko-KR" sz="1600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Government Regulations</a:t>
              </a:r>
            </a:p>
            <a:p>
              <a:pPr algn="ctr" rtl="0"/>
              <a:r>
                <a:rPr lang="en-US" altLang="ko-KR" sz="1600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Governing Work</a:t>
              </a:r>
              <a:endParaRPr lang="ar-SA" altLang="ko-KR" sz="1600" dirty="0">
                <a:latin typeface="Al Qabas Bold" panose="00000800000000000000" pitchFamily="2" charset="-78"/>
                <a:cs typeface="Al Qabas Bold" panose="000008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00446" y="4190424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309352"/>
            <a:ext cx="2336298" cy="2534465"/>
            <a:chOff x="395534" y="3581419"/>
            <a:chExt cx="3972999" cy="2552998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581419"/>
              <a:ext cx="3972999" cy="5890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 rtl="0"/>
              <a:r>
                <a:rPr lang="en-US" altLang="ko-KR" sz="1600" b="1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Problem Solving</a:t>
              </a:r>
            </a:p>
            <a:p>
              <a:pPr algn="l" rtl="0"/>
              <a:r>
                <a:rPr lang="en-US" altLang="ko-KR" sz="1600" b="1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and Making Decisions</a:t>
              </a:r>
              <a:endParaRPr lang="ar-SA" altLang="ko-KR" sz="1600" b="1" dirty="0">
                <a:latin typeface="Al Qabas Bold" panose="00000800000000000000" pitchFamily="2" charset="-78"/>
                <a:cs typeface="Al Qabas Bold" panose="000008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340130"/>
            <a:ext cx="2336298" cy="2503686"/>
            <a:chOff x="395534" y="3612423"/>
            <a:chExt cx="3972999" cy="2521994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3"/>
              <a:ext cx="3972999" cy="8060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600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Historical Company Records</a:t>
              </a:r>
              <a:endParaRPr lang="ar-SA" altLang="ko-KR" sz="1600" dirty="0">
                <a:latin typeface="Al Qabas Bold" panose="00000800000000000000" pitchFamily="2" charset="-78"/>
                <a:cs typeface="Al Qabas Bold" panose="00000800000000000000" pitchFamily="2" charset="-78"/>
              </a:endParaRPr>
            </a:p>
            <a:p>
              <a:pPr algn="ctr"/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32464"/>
            <a:ext cx="2336298" cy="2411354"/>
            <a:chOff x="395534" y="3705430"/>
            <a:chExt cx="3972999" cy="2428985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05430"/>
              <a:ext cx="3972999" cy="3410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Strategic Management</a:t>
              </a:r>
              <a:endParaRPr lang="ar-SA" altLang="ko-KR" sz="1600" b="1" dirty="0">
                <a:latin typeface="Al Qabas Bold" panose="00000800000000000000" pitchFamily="2" charset="-78"/>
                <a:cs typeface="Al Qabas Bold" panose="000008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AC1A89-B631-4960-B89A-9BAE06DCA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8936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__________________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2"/>
            <a:ext cx="2336298" cy="2395966"/>
            <a:chOff x="395534" y="3720931"/>
            <a:chExt cx="3972999" cy="2413486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 _____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32465"/>
            <a:ext cx="2336298" cy="2411354"/>
            <a:chOff x="395534" y="3705430"/>
            <a:chExt cx="3972999" cy="2428985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05430"/>
              <a:ext cx="3972999" cy="3410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latin typeface="Al Qabas Bold" panose="00000800000000000000" pitchFamily="2" charset="-78"/>
                  <a:cs typeface="Al Qabas Bold" panose="00000800000000000000" pitchFamily="2" charset="-78"/>
                </a:rPr>
                <a:t>Second Line Leaders</a:t>
              </a:r>
              <a:endParaRPr lang="ar-SA" altLang="ko-KR" sz="1600" dirty="0">
                <a:latin typeface="Al Qabas Bold" panose="00000800000000000000" pitchFamily="2" charset="-78"/>
                <a:cs typeface="Al Qabas Bold" panose="000008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D2D3AF-1889-4E7B-A5CE-FB75FF2CE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189148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681</Words>
  <Application>Microsoft Office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Al Qabas Bold</vt:lpstr>
      <vt:lpstr>Al Qabas Light</vt:lpstr>
      <vt:lpstr>Calibri Light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24</cp:revision>
  <dcterms:created xsi:type="dcterms:W3CDTF">2023-04-05T23:23:46Z</dcterms:created>
  <dcterms:modified xsi:type="dcterms:W3CDTF">2024-09-05T10:48:09Z</dcterms:modified>
</cp:coreProperties>
</file>