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301" r:id="rId4"/>
    <p:sldId id="302" r:id="rId5"/>
    <p:sldId id="303" r:id="rId6"/>
    <p:sldId id="304" r:id="rId7"/>
    <p:sldId id="305" r:id="rId8"/>
    <p:sldId id="266" r:id="rId9"/>
    <p:sldId id="267" r:id="rId10"/>
  </p:sldIdLst>
  <p:sldSz cx="12192000" cy="6858000"/>
  <p:notesSz cx="6858000" cy="9144000"/>
  <p:embeddedFontLst>
    <p:embeddedFont>
      <p:font typeface="Al Qabas Bold" panose="020B0604020202020204" charset="-78"/>
      <p:bold r:id="rId11"/>
    </p:embeddedFont>
    <p:embeddedFont>
      <p:font typeface="Al Qabas Light" panose="020B0604020202020204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altLang="ko-KR" sz="4800" dirty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Human Resources Management Analysis Activity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46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1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2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3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4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7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49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54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5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6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50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1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3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212900" y="820727"/>
            <a:ext cx="612635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Future Companies Innovation Programs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24BE753-0293-4FBF-B6FA-8435AE28E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18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8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3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9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21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6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7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8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22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440120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degree of importance for each criterion by giving it a score (from 1 to 100)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extent to which the standard exists for the company being studied and give the extent of the standard a score (from 0.1 to 1)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value of the criterion by multiplying (impact × degree of importance × the extent to which the criterion exists for the company)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Sum the value of subcriteria for each item and divide it by the number of sub criteria per item</a:t>
            </a:r>
          </a:p>
          <a:p>
            <a:pPr marL="342900" indent="-34290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the value of each item and divide the result by the total number of measured items</a:t>
            </a:r>
            <a:endParaRPr lang="ar-SA" altLang="ko-KR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ko-KR" sz="2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What are the steps of analyzing human resources management?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34BB72-F7B3-486C-845A-8D42CC9BE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916000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842545"/>
              </p:ext>
            </p:extLst>
          </p:nvPr>
        </p:nvGraphicFramePr>
        <p:xfrm>
          <a:off x="872007" y="1377681"/>
          <a:ext cx="10125564" cy="447217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standards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Has the company developed a manual for structures and job descriptions?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Has the company selected the optimal mix of employees?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Has the company attracted the right talents for the jobs?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a recruitment policy and procedures, and are these policies and procedures effective?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a database of qualified applicants for its </a:t>
                      </a:r>
                      <a:r>
                        <a:rPr lang="en-US" altLang="ko-KR" sz="140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vacancies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a guide for job powers and responsibilities?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Has the company developed any competencies for human resources management?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872007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employment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17490" y="291809"/>
            <a:ext cx="3236360" cy="52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b="1" dirty="0">
                <a:latin typeface="Al Qabas Bold" panose="00000800000000000000" pitchFamily="2" charset="-78"/>
                <a:cs typeface="Al Qabas Bold" panose="00000800000000000000" pitchFamily="2" charset="-78"/>
              </a:rPr>
              <a:t>Employment</a:t>
            </a:r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36814-88DC-4A91-84D8-3E5FFB930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3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916000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71852"/>
              </p:ext>
            </p:extLst>
          </p:nvPr>
        </p:nvGraphicFramePr>
        <p:xfrm>
          <a:off x="819756" y="1253510"/>
          <a:ext cx="10125564" cy="4648825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standards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job descriptions clear?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the job functions effectively designed?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a policy and procedures for training and qualification of employees?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procedures for analyzing training needs periodically?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procedures for evaluating the impact of training and qualification?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Has the company trained employees in the appropriate areas?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training and qualification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17490" y="299146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Training &amp; Qualification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F4AA4-966E-46A1-8753-ABA88AD3A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916000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stimulation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graphicFrame>
        <p:nvGraphicFramePr>
          <p:cNvPr id="9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154024"/>
              </p:ext>
            </p:extLst>
          </p:nvPr>
        </p:nvGraphicFramePr>
        <p:xfrm>
          <a:off x="819755" y="1340156"/>
          <a:ext cx="10125564" cy="459459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standards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 employees enjoy what they do?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Is the level of employee morale in the company high?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Is the turnover rate of employees in the company high or low?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Is there a guide for evaluating the performance of employees on an annual basis?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Does the company have policies and procedures for remuneration and is it applied?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Does the company have a policy and procedures for caring for creative employees and qualifying them?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Does the company have a policy for administrative promotions?</a:t>
                      </a:r>
                      <a:endParaRPr lang="ar-SA" altLang="ko-KR" sz="1400" kern="12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ea typeface="+mn-ea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10" name="مستطيل 6"/>
          <p:cNvSpPr/>
          <p:nvPr/>
        </p:nvSpPr>
        <p:spPr>
          <a:xfrm>
            <a:off x="8669243" y="495499"/>
            <a:ext cx="323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latin typeface="Al Qabas Bold" panose="00000800000000000000" pitchFamily="2" charset="-78"/>
                <a:cs typeface="Al Qabas Bold" panose="00000800000000000000" pitchFamily="2" charset="-78"/>
              </a:rPr>
              <a:t>Stimulation</a:t>
            </a:r>
            <a:r>
              <a:rPr lang="ar-SA" altLang="ko-KR" sz="3200" b="1" dirty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016D8-7C05-4236-927D-416688C9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960937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4877" y="268348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corporate communication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graphicFrame>
        <p:nvGraphicFramePr>
          <p:cNvPr id="9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074395"/>
              </p:ext>
            </p:extLst>
          </p:nvPr>
        </p:nvGraphicFramePr>
        <p:xfrm>
          <a:off x="998759" y="838739"/>
          <a:ext cx="10125564" cy="4831201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standards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a guide for orienting employees and informing them of the policies and systems of work in force?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a policy and procedures for strengthening employee relations with the company?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there a guide for the company's internal communication channels?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employees informed of administrative decisions through effective communication channels?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create opportunities for employees to set their own goals?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use working groups effectively and efficiently?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10" name="مستطيل 6"/>
          <p:cNvSpPr/>
          <p:nvPr/>
        </p:nvSpPr>
        <p:spPr>
          <a:xfrm>
            <a:off x="8540762" y="17161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Corporate Communication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94DDC-B7DE-4543-B606-2B346E77E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831866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9001" y="154113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policy enforcement and procedures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graphicFrame>
        <p:nvGraphicFramePr>
          <p:cNvPr id="9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786469"/>
              </p:ext>
            </p:extLst>
          </p:nvPr>
        </p:nvGraphicFramePr>
        <p:xfrm>
          <a:off x="868130" y="872021"/>
          <a:ext cx="10125564" cy="488542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standards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</a:t>
                      </a:r>
                    </a:p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conduct evaluations on time?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the company's employees disciplined and committed to applying the mechanisms and organizational work procedures?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there a policy and procedures for administrative irregularities and is it applied?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inform employees of the legal procedures in the human resources department?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manage its employees in accordance with humanitarian principles?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10" name="مستطيل 6"/>
          <p:cNvSpPr/>
          <p:nvPr/>
        </p:nvSpPr>
        <p:spPr>
          <a:xfrm>
            <a:off x="8617490" y="310705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Policy Enforcement</a:t>
            </a:r>
          </a:p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and Procedures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78987-209B-47C8-919B-551AFA5CE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5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22690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7852"/>
            <a:ext cx="2336298" cy="2395966"/>
            <a:chOff x="395534" y="3720931"/>
            <a:chExt cx="3972999" cy="2413486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Corporate Communication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3"/>
            <a:ext cx="2336298" cy="2395965"/>
            <a:chOff x="395534" y="3720932"/>
            <a:chExt cx="3972999" cy="2413485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2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Stimulation</a:t>
              </a:r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 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0"/>
            <a:ext cx="2336298" cy="2395968"/>
            <a:chOff x="395534" y="3720929"/>
            <a:chExt cx="3972999" cy="2413488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29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Training &amp; Qualification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7854"/>
            <a:ext cx="2336298" cy="2395966"/>
            <a:chOff x="395534" y="3720931"/>
            <a:chExt cx="3972999" cy="24134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Employment</a:t>
              </a:r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 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93D4F7-981F-442F-AF64-13B4E749B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60790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</a:t>
              </a:r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 ــــــــــــــــــــــــــــــــــــــــــ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</a:t>
              </a:r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 ـــــــــــــــــــــــــــــــــــــــ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2"/>
            <a:ext cx="2336298" cy="2395966"/>
            <a:chOff x="395534" y="3720931"/>
            <a:chExt cx="3972999" cy="2413486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</a:t>
              </a:r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 ــــــــــــــــــــــــــــــــــــــــــ</a:t>
              </a: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340132"/>
            <a:ext cx="2336298" cy="2503687"/>
            <a:chOff x="395534" y="3612422"/>
            <a:chExt cx="3972999" cy="2521993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Policy Enforcement and Procedures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50104F-29AC-4D68-8EC7-33E22E2E8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726</Words>
  <Application>Microsoft Office PowerPoint</Application>
  <PresentationFormat>Widescreen</PresentationFormat>
  <Paragraphs>121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Al Qabas Bold</vt:lpstr>
      <vt:lpstr>Calibri Light</vt:lpstr>
      <vt:lpstr>Calibri</vt:lpstr>
      <vt:lpstr>Al Qabas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TAG Training</cp:lastModifiedBy>
  <cp:revision>30</cp:revision>
  <dcterms:created xsi:type="dcterms:W3CDTF">2023-04-05T23:23:46Z</dcterms:created>
  <dcterms:modified xsi:type="dcterms:W3CDTF">2024-09-05T10:49:31Z</dcterms:modified>
</cp:coreProperties>
</file>