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57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Al Qabas Bold" panose="020B0604020202020204" charset="-78"/>
      <p:bold r:id="rId13"/>
    </p:embeddedFont>
    <p:embeddedFont>
      <p:font typeface="Al Qabas Light" panose="020B0604020202020204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هيب الطياري" initials="مهيب" lastIdx="1" clrIdx="0">
    <p:extLst>
      <p:ext uri="{19B8F6BF-5375-455C-9EA6-DF929625EA0E}">
        <p15:presenceInfo xmlns:p15="http://schemas.microsoft.com/office/powerpoint/2012/main" userId="79f971e4ca0f3f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7587" y="3510361"/>
            <a:ext cx="9090837" cy="14414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ar-EG" altLang="ko-KR" sz="4800" dirty="0">
              <a:solidFill>
                <a:schemeClr val="bg1"/>
              </a:solidFill>
              <a:latin typeface="Al Qabas Bold" panose="00000800000000000000" pitchFamily="2" charset="-78"/>
              <a:ea typeface="맑은 고딕" pitchFamily="50" charset="-127"/>
              <a:cs typeface="Al Qabas Bold" panose="00000800000000000000" pitchFamily="2" charset="-78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ar-EG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General </a:t>
            </a:r>
            <a:r>
              <a:rPr lang="en-US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E</a:t>
            </a:r>
            <a:r>
              <a:rPr lang="ar-EG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xternal </a:t>
            </a:r>
            <a:r>
              <a:rPr lang="en-US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E</a:t>
            </a:r>
            <a:r>
              <a:rPr lang="ar-EG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nvironment </a:t>
            </a:r>
            <a:r>
              <a:rPr lang="en-US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A</a:t>
            </a:r>
            <a:r>
              <a:rPr lang="ar-EG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nalysis </a:t>
            </a:r>
            <a:r>
              <a:rPr lang="en-US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A</a:t>
            </a:r>
            <a:r>
              <a:rPr lang="ar-EG" altLang="ko-KR" sz="4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ctivity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0" y="582072"/>
            <a:ext cx="600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F3DAAE5-1268-4448-B517-83441677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2290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altLang="ko-KR" sz="2800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</a:t>
            </a:r>
          </a:p>
          <a:p>
            <a:pPr algn="ctr"/>
            <a:r>
              <a:rPr lang="ar-EG" altLang="ko-KR" sz="2800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 Summary</a:t>
            </a:r>
            <a:endParaRPr lang="ar-SA" altLang="ko-KR" sz="2800" b="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833623" y="3417075"/>
            <a:ext cx="2512185" cy="2426742"/>
            <a:chOff x="96429" y="3689930"/>
            <a:chExt cx="4272104" cy="2444487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96429" y="3689930"/>
              <a:ext cx="4272104" cy="3720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</a:t>
              </a:r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echnological Environment </a:t>
              </a:r>
              <a:endParaRPr lang="en-JM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17073"/>
            <a:ext cx="2336298" cy="2426743"/>
            <a:chOff x="395534" y="3689928"/>
            <a:chExt cx="3972999" cy="2444489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689928"/>
              <a:ext cx="3972999" cy="3720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Social Environment </a:t>
              </a:r>
              <a:endParaRPr lang="en-JM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17072"/>
            <a:ext cx="2336298" cy="2426743"/>
            <a:chOff x="395534" y="3689928"/>
            <a:chExt cx="3972999" cy="2444489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89928"/>
              <a:ext cx="3972999" cy="3720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Economic Environment</a:t>
              </a:r>
              <a:endParaRPr lang="en-JM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17075"/>
            <a:ext cx="2336298" cy="2426743"/>
            <a:chOff x="395534" y="3689928"/>
            <a:chExt cx="3972999" cy="2444487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689928"/>
              <a:ext cx="3972999" cy="3720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Political Environment</a:t>
              </a:r>
              <a:endParaRPr lang="en-JM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B6CCE3-7116-43A0-9B36-FC5A35B34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4174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17072"/>
            <a:ext cx="2336298" cy="2426743"/>
            <a:chOff x="395534" y="3689928"/>
            <a:chExt cx="3972999" cy="2444489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689928"/>
              <a:ext cx="3972999" cy="3720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  <a:endParaRPr lang="en-JM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17073"/>
            <a:ext cx="2336298" cy="2426743"/>
            <a:chOff x="395534" y="3689928"/>
            <a:chExt cx="3972999" cy="2444489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689928"/>
              <a:ext cx="3972999" cy="3720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201629"/>
            <a:ext cx="2336298" cy="2642185"/>
            <a:chOff x="395534" y="3472910"/>
            <a:chExt cx="3972999" cy="2661507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472910"/>
              <a:ext cx="3972999" cy="8060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ar-E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  <a:p>
              <a:pPr algn="ctr"/>
              <a:r>
                <a:rPr lang="ar-EG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Legal Environment </a:t>
              </a:r>
            </a:p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</a:t>
              </a:r>
              <a:endParaRPr lang="ar-EG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32466"/>
            <a:ext cx="2336298" cy="2411353"/>
            <a:chOff x="395534" y="3705431"/>
            <a:chExt cx="3972999" cy="24289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05431"/>
              <a:ext cx="3972999" cy="3410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ar-SA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 </a:t>
              </a:r>
              <a:r>
                <a:rPr lang="ar-EG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Environmental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  <a:endParaRPr lang="en-JM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2913CD-2ADF-455F-ACA0-9742EAA62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-60960" y="1171059"/>
            <a:ext cx="12267408" cy="491416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>
              <a:lnSpc>
                <a:spcPct val="200000"/>
              </a:lnSpc>
            </a:pPr>
            <a:endParaRPr lang="ar-EG" altLang="ko-KR" sz="2000" b="1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EG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</a:t>
            </a:r>
            <a:r>
              <a:rPr lang="en-US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100)</a:t>
            </a:r>
            <a:endParaRPr lang="ar-EG" altLang="ko-KR" sz="2000" b="1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EG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to which the criterion exists for the company being studied and give the extent of the criterion a score (from 0.1 to </a:t>
            </a:r>
            <a:r>
              <a:rPr lang="en-US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1)</a:t>
            </a:r>
            <a:endParaRPr lang="ar-SA" altLang="ko-KR" sz="2000" b="1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EG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(impact × degree of importance × extent to which the criterion exists for the company) 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EG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Sum the value of the sub</a:t>
            </a:r>
            <a:r>
              <a:rPr lang="en-US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-</a:t>
            </a:r>
            <a:r>
              <a:rPr lang="ar-EG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criterion for each item and divide it by the number of sub</a:t>
            </a:r>
            <a:r>
              <a:rPr lang="en-US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-</a:t>
            </a:r>
            <a:r>
              <a:rPr lang="ar-EG" altLang="ko-KR" sz="2000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criteria per item </a:t>
            </a:r>
            <a:endParaRPr lang="ar-SA" altLang="ko-KR" sz="2000" b="1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EG" altLang="ko-KR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the value of each item and divide the result by the total number of measured items</a:t>
            </a:r>
            <a:r>
              <a:rPr lang="en-US" altLang="ko-KR" b="1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.</a:t>
            </a:r>
            <a:endParaRPr lang="ar-SA" altLang="ko-KR" b="1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260336" y="155396"/>
            <a:ext cx="11685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EG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  <a:p>
            <a:pPr algn="l" rtl="0"/>
            <a:r>
              <a:rPr lang="ar-EG" altLang="ko-KR" sz="32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of analyzing the general external environment</a:t>
            </a:r>
            <a:r>
              <a:rPr lang="en-US" altLang="ko-KR" sz="32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?</a:t>
            </a:r>
            <a:endParaRPr lang="ar-SA" altLang="ko-KR" sz="32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A628515-4153-4FF8-9ADC-A7F5C5829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6554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746281" y="1544308"/>
            <a:ext cx="8588219" cy="4094492"/>
            <a:chOff x="1631455" y="1841645"/>
            <a:chExt cx="9013964" cy="4328800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1726218" y="1841645"/>
              <a:ext cx="8865582" cy="4312612"/>
              <a:chOff x="370648" y="976403"/>
              <a:chExt cx="11143088" cy="5420492"/>
            </a:xfrm>
          </p:grpSpPr>
          <p:grpSp>
            <p:nvGrpSpPr>
              <p:cNvPr id="80" name="Group 2">
                <a:extLst>
                  <a:ext uri="{FF2B5EF4-FFF2-40B4-BE49-F238E27FC236}">
                    <a16:creationId xmlns:a16="http://schemas.microsoft.com/office/drawing/2014/main" id="{182BBC50-3339-3E93-37C6-514063A3ADD2}"/>
                  </a:ext>
                </a:extLst>
              </p:cNvPr>
              <p:cNvGrpSpPr/>
              <p:nvPr/>
            </p:nvGrpSpPr>
            <p:grpSpPr>
              <a:xfrm>
                <a:off x="384948" y="984408"/>
                <a:ext cx="2667897" cy="2667897"/>
                <a:chOff x="369988" y="2095051"/>
                <a:chExt cx="2667897" cy="2667897"/>
              </a:xfrm>
            </p:grpSpPr>
            <p:grpSp>
              <p:nvGrpSpPr>
                <p:cNvPr id="81" name="Group 18">
                  <a:extLst>
                    <a:ext uri="{FF2B5EF4-FFF2-40B4-BE49-F238E27FC236}">
                      <a16:creationId xmlns:a16="http://schemas.microsoft.com/office/drawing/2014/main" id="{4C2B2B3D-7552-5969-DE83-7C489DC95406}"/>
                    </a:ext>
                  </a:extLst>
                </p:cNvPr>
                <p:cNvGrpSpPr/>
                <p:nvPr/>
              </p:nvGrpSpPr>
              <p:grpSpPr>
                <a:xfrm>
                  <a:off x="369988" y="2095051"/>
                  <a:ext cx="2667897" cy="2667897"/>
                  <a:chOff x="300447" y="2187715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5" name="Rectangle 6">
                    <a:extLst>
                      <a:ext uri="{FF2B5EF4-FFF2-40B4-BE49-F238E27FC236}">
                        <a16:creationId xmlns:a16="http://schemas.microsoft.com/office/drawing/2014/main" id="{800F4B92-5602-86A3-EDFF-8A556C79C979}"/>
                      </a:ext>
                    </a:extLst>
                  </p:cNvPr>
                  <p:cNvSpPr/>
                  <p:nvPr/>
                </p:nvSpPr>
                <p:spPr>
                  <a:xfrm>
                    <a:off x="300447" y="2187715"/>
                    <a:ext cx="2667897" cy="266789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TextBox 7">
                    <a:extLst>
                      <a:ext uri="{FF2B5EF4-FFF2-40B4-BE49-F238E27FC236}">
                        <a16:creationId xmlns:a16="http://schemas.microsoft.com/office/drawing/2014/main" id="{9F83DCC7-E553-51EC-4F29-A4AB66502A83}"/>
                      </a:ext>
                    </a:extLst>
                  </p:cNvPr>
                  <p:cNvSpPr txBox="1"/>
                  <p:nvPr/>
                </p:nvSpPr>
                <p:spPr>
                  <a:xfrm>
                    <a:off x="369988" y="2536778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</p:grpSp>
            <p:grpSp>
              <p:nvGrpSpPr>
                <p:cNvPr id="82" name="Group 22">
                  <a:extLst>
                    <a:ext uri="{FF2B5EF4-FFF2-40B4-BE49-F238E27FC236}">
                      <a16:creationId xmlns:a16="http://schemas.microsoft.com/office/drawing/2014/main" id="{E22D8DB2-9019-4952-9D3A-2F0235948659}"/>
                    </a:ext>
                  </a:extLst>
                </p:cNvPr>
                <p:cNvGrpSpPr/>
                <p:nvPr/>
              </p:nvGrpSpPr>
              <p:grpSpPr>
                <a:xfrm>
                  <a:off x="443416" y="2229702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83" name="Teardrop 23">
                    <a:extLst>
                      <a:ext uri="{FF2B5EF4-FFF2-40B4-BE49-F238E27FC236}">
                        <a16:creationId xmlns:a16="http://schemas.microsoft.com/office/drawing/2014/main" id="{4F9C2B60-DC07-7B73-6DCB-F0ED313E3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84" name="Graphic 4" descr="Checkmark outline">
                    <a:extLst>
                      <a:ext uri="{FF2B5EF4-FFF2-40B4-BE49-F238E27FC236}">
                        <a16:creationId xmlns:a16="http://schemas.microsoft.com/office/drawing/2014/main" id="{98272F62-7131-D212-2CC3-E73BBEFFDD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623" y="28574"/>
                    <a:ext cx="238125" cy="23812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7" name="Group 8">
                <a:extLst>
                  <a:ext uri="{FF2B5EF4-FFF2-40B4-BE49-F238E27FC236}">
                    <a16:creationId xmlns:a16="http://schemas.microsoft.com/office/drawing/2014/main" id="{415DE9D6-9370-8A6A-08A8-84E25F26DFBE}"/>
                  </a:ext>
                </a:extLst>
              </p:cNvPr>
              <p:cNvGrpSpPr/>
              <p:nvPr/>
            </p:nvGrpSpPr>
            <p:grpSpPr>
              <a:xfrm>
                <a:off x="3205245" y="984408"/>
                <a:ext cx="2667897" cy="2667897"/>
                <a:chOff x="3190285" y="2095051"/>
                <a:chExt cx="2667897" cy="2667897"/>
              </a:xfrm>
            </p:grpSpPr>
            <p:grpSp>
              <p:nvGrpSpPr>
                <p:cNvPr id="88" name="Group 19">
                  <a:extLst>
                    <a:ext uri="{FF2B5EF4-FFF2-40B4-BE49-F238E27FC236}">
                      <a16:creationId xmlns:a16="http://schemas.microsoft.com/office/drawing/2014/main" id="{5A0BEAB6-BF5C-FD73-E9FD-963DCFD99CA1}"/>
                    </a:ext>
                  </a:extLst>
                </p:cNvPr>
                <p:cNvGrpSpPr/>
                <p:nvPr/>
              </p:nvGrpSpPr>
              <p:grpSpPr>
                <a:xfrm>
                  <a:off x="3190285" y="2095051"/>
                  <a:ext cx="2667897" cy="2667897"/>
                  <a:chOff x="3120744" y="2187715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2" name="Rectangle 12">
                    <a:extLst>
                      <a:ext uri="{FF2B5EF4-FFF2-40B4-BE49-F238E27FC236}">
                        <a16:creationId xmlns:a16="http://schemas.microsoft.com/office/drawing/2014/main" id="{545A9174-1D40-74E6-4E05-ABCF313B8259}"/>
                      </a:ext>
                    </a:extLst>
                  </p:cNvPr>
                  <p:cNvSpPr/>
                  <p:nvPr/>
                </p:nvSpPr>
                <p:spPr>
                  <a:xfrm>
                    <a:off x="3120744" y="2187715"/>
                    <a:ext cx="2667897" cy="266789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TextBox 13">
                    <a:extLst>
                      <a:ext uri="{FF2B5EF4-FFF2-40B4-BE49-F238E27FC236}">
                        <a16:creationId xmlns:a16="http://schemas.microsoft.com/office/drawing/2014/main" id="{91BE8172-E583-13CF-07ED-0337A926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285" y="2536778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</p:grpSp>
            <p:grpSp>
              <p:nvGrpSpPr>
                <p:cNvPr id="89" name="Group 25">
                  <a:extLst>
                    <a:ext uri="{FF2B5EF4-FFF2-40B4-BE49-F238E27FC236}">
                      <a16:creationId xmlns:a16="http://schemas.microsoft.com/office/drawing/2014/main" id="{4F37C5BF-6AD9-449B-B8A6-460059293E82}"/>
                    </a:ext>
                  </a:extLst>
                </p:cNvPr>
                <p:cNvGrpSpPr/>
                <p:nvPr/>
              </p:nvGrpSpPr>
              <p:grpSpPr>
                <a:xfrm>
                  <a:off x="3259826" y="2205888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90" name="Teardrop 26">
                    <a:extLst>
                      <a:ext uri="{FF2B5EF4-FFF2-40B4-BE49-F238E27FC236}">
                        <a16:creationId xmlns:a16="http://schemas.microsoft.com/office/drawing/2014/main" id="{FA14B090-DCAB-3C08-1930-B5BAFAC8AB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91" name="Graphic 7" descr="Piggy Bank outline">
                    <a:extLst>
                      <a:ext uri="{FF2B5EF4-FFF2-40B4-BE49-F238E27FC236}">
                        <a16:creationId xmlns:a16="http://schemas.microsoft.com/office/drawing/2014/main" id="{78E004C4-21B0-09F3-C6CE-0F36AF1BF5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098" y="9525"/>
                    <a:ext cx="285750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4" name="Group 10">
                <a:extLst>
                  <a:ext uri="{FF2B5EF4-FFF2-40B4-BE49-F238E27FC236}">
                    <a16:creationId xmlns:a16="http://schemas.microsoft.com/office/drawing/2014/main" id="{17144EC3-D1C1-3C56-73C9-DC7635BC0994}"/>
                  </a:ext>
                </a:extLst>
              </p:cNvPr>
              <p:cNvGrpSpPr/>
              <p:nvPr/>
            </p:nvGrpSpPr>
            <p:grpSpPr>
              <a:xfrm>
                <a:off x="6025542" y="976403"/>
                <a:ext cx="2667897" cy="2667897"/>
                <a:chOff x="6010582" y="2087046"/>
                <a:chExt cx="2667897" cy="2667897"/>
              </a:xfrm>
            </p:grpSpPr>
            <p:grpSp>
              <p:nvGrpSpPr>
                <p:cNvPr id="95" name="Group 20">
                  <a:extLst>
                    <a:ext uri="{FF2B5EF4-FFF2-40B4-BE49-F238E27FC236}">
                      <a16:creationId xmlns:a16="http://schemas.microsoft.com/office/drawing/2014/main" id="{BB905C7F-693E-0EC1-E65C-798FD677663D}"/>
                    </a:ext>
                  </a:extLst>
                </p:cNvPr>
                <p:cNvGrpSpPr/>
                <p:nvPr/>
              </p:nvGrpSpPr>
              <p:grpSpPr>
                <a:xfrm>
                  <a:off x="6010582" y="2087046"/>
                  <a:ext cx="2667897" cy="2667897"/>
                  <a:chOff x="5941041" y="2179710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9" name="Rectangle 14">
                    <a:extLst>
                      <a:ext uri="{FF2B5EF4-FFF2-40B4-BE49-F238E27FC236}">
                        <a16:creationId xmlns:a16="http://schemas.microsoft.com/office/drawing/2014/main" id="{0C864C2D-0F1C-1092-2F65-CD83F93D9CC8}"/>
                      </a:ext>
                    </a:extLst>
                  </p:cNvPr>
                  <p:cNvSpPr/>
                  <p:nvPr/>
                </p:nvSpPr>
                <p:spPr>
                  <a:xfrm>
                    <a:off x="5941041" y="2179710"/>
                    <a:ext cx="2667897" cy="2667897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TextBox 15">
                    <a:extLst>
                      <a:ext uri="{FF2B5EF4-FFF2-40B4-BE49-F238E27FC236}">
                        <a16:creationId xmlns:a16="http://schemas.microsoft.com/office/drawing/2014/main" id="{A957E26F-A610-41C9-9D44-949EC3F74BCD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582" y="2530897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</p:grpSp>
            <p:grpSp>
              <p:nvGrpSpPr>
                <p:cNvPr id="96" name="Group 28">
                  <a:extLst>
                    <a:ext uri="{FF2B5EF4-FFF2-40B4-BE49-F238E27FC236}">
                      <a16:creationId xmlns:a16="http://schemas.microsoft.com/office/drawing/2014/main" id="{4192E29D-26DB-431E-8FAC-D83AD3F27FDD}"/>
                    </a:ext>
                  </a:extLst>
                </p:cNvPr>
                <p:cNvGrpSpPr/>
                <p:nvPr/>
              </p:nvGrpSpPr>
              <p:grpSpPr>
                <a:xfrm>
                  <a:off x="6149618" y="2186838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97" name="Teardrop 29">
                    <a:extLst>
                      <a:ext uri="{FF2B5EF4-FFF2-40B4-BE49-F238E27FC236}">
                        <a16:creationId xmlns:a16="http://schemas.microsoft.com/office/drawing/2014/main" id="{CC77854A-9AA1-1F3C-1764-7E58577E939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98" name="Graphic 10" descr="Cycle with people outline">
                    <a:extLst>
                      <a:ext uri="{FF2B5EF4-FFF2-40B4-BE49-F238E27FC236}">
                        <a16:creationId xmlns:a16="http://schemas.microsoft.com/office/drawing/2014/main" id="{D77E4219-AB18-D7E1-ABFB-5787A04B62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49" y="9524"/>
                    <a:ext cx="295275" cy="2952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1" name="Group 34">
                <a:extLst>
                  <a:ext uri="{FF2B5EF4-FFF2-40B4-BE49-F238E27FC236}">
                    <a16:creationId xmlns:a16="http://schemas.microsoft.com/office/drawing/2014/main" id="{7DDAB47B-8A4C-C069-79EB-3A47793C01D2}"/>
                  </a:ext>
                </a:extLst>
              </p:cNvPr>
              <p:cNvGrpSpPr/>
              <p:nvPr/>
            </p:nvGrpSpPr>
            <p:grpSpPr>
              <a:xfrm>
                <a:off x="8845839" y="978527"/>
                <a:ext cx="2667897" cy="2667897"/>
                <a:chOff x="8830879" y="2089170"/>
                <a:chExt cx="2667897" cy="2667897"/>
              </a:xfrm>
            </p:grpSpPr>
            <p:grpSp>
              <p:nvGrpSpPr>
                <p:cNvPr id="102" name="Group 21">
                  <a:extLst>
                    <a:ext uri="{FF2B5EF4-FFF2-40B4-BE49-F238E27FC236}">
                      <a16:creationId xmlns:a16="http://schemas.microsoft.com/office/drawing/2014/main" id="{93A7B9EC-41E3-0DD6-527C-8AAD3D41BE90}"/>
                    </a:ext>
                  </a:extLst>
                </p:cNvPr>
                <p:cNvGrpSpPr/>
                <p:nvPr/>
              </p:nvGrpSpPr>
              <p:grpSpPr>
                <a:xfrm>
                  <a:off x="8830879" y="2089170"/>
                  <a:ext cx="2667897" cy="2667897"/>
                  <a:chOff x="8761338" y="2181834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6" name="Rectangle 16">
                    <a:extLst>
                      <a:ext uri="{FF2B5EF4-FFF2-40B4-BE49-F238E27FC236}">
                        <a16:creationId xmlns:a16="http://schemas.microsoft.com/office/drawing/2014/main" id="{68476D67-244E-F926-6B36-8D9FF3263B51}"/>
                      </a:ext>
                    </a:extLst>
                  </p:cNvPr>
                  <p:cNvSpPr/>
                  <p:nvPr/>
                </p:nvSpPr>
                <p:spPr>
                  <a:xfrm>
                    <a:off x="8761338" y="2181834"/>
                    <a:ext cx="2667897" cy="266789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TextBox 17">
                    <a:extLst>
                      <a:ext uri="{FF2B5EF4-FFF2-40B4-BE49-F238E27FC236}">
                        <a16:creationId xmlns:a16="http://schemas.microsoft.com/office/drawing/2014/main" id="{B44FBAF4-23AB-9626-BE45-E5E47F54BE11}"/>
                      </a:ext>
                    </a:extLst>
                  </p:cNvPr>
                  <p:cNvSpPr txBox="1"/>
                  <p:nvPr/>
                </p:nvSpPr>
                <p:spPr>
                  <a:xfrm>
                    <a:off x="8830879" y="2530897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103" name="Group 31">
                  <a:extLst>
                    <a:ext uri="{FF2B5EF4-FFF2-40B4-BE49-F238E27FC236}">
                      <a16:creationId xmlns:a16="http://schemas.microsoft.com/office/drawing/2014/main" id="{CA5D2C6A-43C6-4A77-B44D-E26E28F9270D}"/>
                    </a:ext>
                  </a:extLst>
                </p:cNvPr>
                <p:cNvGrpSpPr/>
                <p:nvPr/>
              </p:nvGrpSpPr>
              <p:grpSpPr>
                <a:xfrm>
                  <a:off x="8973501" y="2170896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104" name="Teardrop 32">
                    <a:extLst>
                      <a:ext uri="{FF2B5EF4-FFF2-40B4-BE49-F238E27FC236}">
                        <a16:creationId xmlns:a16="http://schemas.microsoft.com/office/drawing/2014/main" id="{040B8C24-FC3E-5044-C55B-170ABDC39211}"/>
                      </a:ext>
                    </a:extLst>
                  </p:cNvPr>
                  <p:cNvSpPr/>
                  <p:nvPr/>
                </p:nvSpPr>
                <p:spPr>
                  <a:xfrm rot="16029308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105" name="Graphic 13" descr="Monitor with solid fill">
                    <a:extLst>
                      <a:ext uri="{FF2B5EF4-FFF2-40B4-BE49-F238E27FC236}">
                        <a16:creationId xmlns:a16="http://schemas.microsoft.com/office/drawing/2014/main" id="{5FCCACB4-87DC-CEA8-7923-5014D41A1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49" y="28575"/>
                    <a:ext cx="276225" cy="27622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8" name="Group 52">
                <a:extLst>
                  <a:ext uri="{FF2B5EF4-FFF2-40B4-BE49-F238E27FC236}">
                    <a16:creationId xmlns:a16="http://schemas.microsoft.com/office/drawing/2014/main" id="{EEF5F97D-F0FD-F2C2-200C-10B8014B6B6C}"/>
                  </a:ext>
                </a:extLst>
              </p:cNvPr>
              <p:cNvGrpSpPr/>
              <p:nvPr/>
            </p:nvGrpSpPr>
            <p:grpSpPr>
              <a:xfrm>
                <a:off x="370648" y="3728998"/>
                <a:ext cx="2667897" cy="2667897"/>
                <a:chOff x="370648" y="3728998"/>
                <a:chExt cx="2667897" cy="2667897"/>
              </a:xfrm>
            </p:grpSpPr>
            <p:grpSp>
              <p:nvGrpSpPr>
                <p:cNvPr id="109" name="Group 36">
                  <a:extLst>
                    <a:ext uri="{FF2B5EF4-FFF2-40B4-BE49-F238E27FC236}">
                      <a16:creationId xmlns:a16="http://schemas.microsoft.com/office/drawing/2014/main" id="{EDAAFD98-D940-AD44-6882-84FDEF18FF73}"/>
                    </a:ext>
                  </a:extLst>
                </p:cNvPr>
                <p:cNvGrpSpPr/>
                <p:nvPr/>
              </p:nvGrpSpPr>
              <p:grpSpPr>
                <a:xfrm>
                  <a:off x="370648" y="3728998"/>
                  <a:ext cx="2667897" cy="2667897"/>
                  <a:chOff x="3120744" y="2187715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3" name="Rectangle 40">
                    <a:extLst>
                      <a:ext uri="{FF2B5EF4-FFF2-40B4-BE49-F238E27FC236}">
                        <a16:creationId xmlns:a16="http://schemas.microsoft.com/office/drawing/2014/main" id="{44296478-74E3-0B42-84E5-A9FF4B1A548C}"/>
                      </a:ext>
                    </a:extLst>
                  </p:cNvPr>
                  <p:cNvSpPr/>
                  <p:nvPr/>
                </p:nvSpPr>
                <p:spPr>
                  <a:xfrm>
                    <a:off x="3120744" y="2187715"/>
                    <a:ext cx="2667897" cy="266789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TextBox 41">
                    <a:extLst>
                      <a:ext uri="{FF2B5EF4-FFF2-40B4-BE49-F238E27FC236}">
                        <a16:creationId xmlns:a16="http://schemas.microsoft.com/office/drawing/2014/main" id="{95EEAEE2-085E-A222-FACF-FF34585FCE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285" y="2536778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</p:grpSp>
            <p:grpSp>
              <p:nvGrpSpPr>
                <p:cNvPr id="110" name="Group 49">
                  <a:extLst>
                    <a:ext uri="{FF2B5EF4-FFF2-40B4-BE49-F238E27FC236}">
                      <a16:creationId xmlns:a16="http://schemas.microsoft.com/office/drawing/2014/main" id="{7E225906-DAB7-0E74-99AD-803B1F1F1906}"/>
                    </a:ext>
                  </a:extLst>
                </p:cNvPr>
                <p:cNvGrpSpPr/>
                <p:nvPr/>
              </p:nvGrpSpPr>
              <p:grpSpPr>
                <a:xfrm>
                  <a:off x="505999" y="3806813"/>
                  <a:ext cx="342265" cy="342265"/>
                  <a:chOff x="0" y="0"/>
                  <a:chExt cx="342899" cy="342899"/>
                </a:xfrm>
              </p:grpSpPr>
              <p:sp>
                <p:nvSpPr>
                  <p:cNvPr id="111" name="Teardrop 50">
                    <a:extLst>
                      <a:ext uri="{FF2B5EF4-FFF2-40B4-BE49-F238E27FC236}">
                        <a16:creationId xmlns:a16="http://schemas.microsoft.com/office/drawing/2014/main" id="{7F96C26A-7840-6B99-1CCB-C94901BDB689}"/>
                      </a:ext>
                    </a:extLst>
                  </p:cNvPr>
                  <p:cNvSpPr/>
                  <p:nvPr/>
                </p:nvSpPr>
                <p:spPr>
                  <a:xfrm rot="16029308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dirty="0"/>
                  </a:p>
                </p:txBody>
              </p:sp>
              <p:pic>
                <p:nvPicPr>
                  <p:cNvPr id="112" name="Graphic 16" descr="Open hand with plant outline">
                    <a:extLst>
                      <a:ext uri="{FF2B5EF4-FFF2-40B4-BE49-F238E27FC236}">
                        <a16:creationId xmlns:a16="http://schemas.microsoft.com/office/drawing/2014/main" id="{B57C7664-9BFC-C2EC-5848-12F4533EF2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50" y="38100"/>
                    <a:ext cx="257175" cy="2571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5" name="Group 56">
                <a:extLst>
                  <a:ext uri="{FF2B5EF4-FFF2-40B4-BE49-F238E27FC236}">
                    <a16:creationId xmlns:a16="http://schemas.microsoft.com/office/drawing/2014/main" id="{AEFA6BF9-50B3-0CB8-52E8-20B57DB2375A}"/>
                  </a:ext>
                </a:extLst>
              </p:cNvPr>
              <p:cNvGrpSpPr/>
              <p:nvPr/>
            </p:nvGrpSpPr>
            <p:grpSpPr>
              <a:xfrm>
                <a:off x="3190945" y="3723117"/>
                <a:ext cx="2667897" cy="2667897"/>
                <a:chOff x="3190945" y="3723117"/>
                <a:chExt cx="2667897" cy="2667897"/>
              </a:xfrm>
            </p:grpSpPr>
            <p:grpSp>
              <p:nvGrpSpPr>
                <p:cNvPr id="116" name="Group 43">
                  <a:extLst>
                    <a:ext uri="{FF2B5EF4-FFF2-40B4-BE49-F238E27FC236}">
                      <a16:creationId xmlns:a16="http://schemas.microsoft.com/office/drawing/2014/main" id="{57E880EB-910E-A204-FDB6-38F84098FF91}"/>
                    </a:ext>
                  </a:extLst>
                </p:cNvPr>
                <p:cNvGrpSpPr/>
                <p:nvPr/>
              </p:nvGrpSpPr>
              <p:grpSpPr>
                <a:xfrm>
                  <a:off x="3190945" y="3723117"/>
                  <a:ext cx="2667897" cy="2667897"/>
                  <a:chOff x="5941041" y="2181834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0" name="Rectangle 47">
                    <a:extLst>
                      <a:ext uri="{FF2B5EF4-FFF2-40B4-BE49-F238E27FC236}">
                        <a16:creationId xmlns:a16="http://schemas.microsoft.com/office/drawing/2014/main" id="{F4D65C12-5C8F-A1A3-F538-B3DFF4717D2A}"/>
                      </a:ext>
                    </a:extLst>
                  </p:cNvPr>
                  <p:cNvSpPr/>
                  <p:nvPr/>
                </p:nvSpPr>
                <p:spPr>
                  <a:xfrm>
                    <a:off x="5941041" y="2181834"/>
                    <a:ext cx="2667897" cy="266789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TextBox 48">
                    <a:extLst>
                      <a:ext uri="{FF2B5EF4-FFF2-40B4-BE49-F238E27FC236}">
                        <a16:creationId xmlns:a16="http://schemas.microsoft.com/office/drawing/2014/main" id="{EE2BEF06-1AD6-2AC3-E1DB-0B1F8E8B818E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582" y="2530897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117" name="Group 53">
                  <a:extLst>
                    <a:ext uri="{FF2B5EF4-FFF2-40B4-BE49-F238E27FC236}">
                      <a16:creationId xmlns:a16="http://schemas.microsoft.com/office/drawing/2014/main" id="{07B31166-8B02-ECAD-1B99-974600DB6E30}"/>
                    </a:ext>
                  </a:extLst>
                </p:cNvPr>
                <p:cNvGrpSpPr/>
                <p:nvPr/>
              </p:nvGrpSpPr>
              <p:grpSpPr>
                <a:xfrm>
                  <a:off x="3306302" y="3815096"/>
                  <a:ext cx="342265" cy="342265"/>
                  <a:chOff x="0" y="0"/>
                  <a:chExt cx="342899" cy="342899"/>
                </a:xfrm>
              </p:grpSpPr>
              <p:sp>
                <p:nvSpPr>
                  <p:cNvPr id="118" name="Teardrop 54">
                    <a:extLst>
                      <a:ext uri="{FF2B5EF4-FFF2-40B4-BE49-F238E27FC236}">
                        <a16:creationId xmlns:a16="http://schemas.microsoft.com/office/drawing/2014/main" id="{731E143D-B872-7898-9733-FEEA6C0B6353}"/>
                      </a:ext>
                    </a:extLst>
                  </p:cNvPr>
                  <p:cNvSpPr/>
                  <p:nvPr/>
                </p:nvSpPr>
                <p:spPr>
                  <a:xfrm rot="16029308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dirty="0"/>
                  </a:p>
                </p:txBody>
              </p:sp>
              <p:pic>
                <p:nvPicPr>
                  <p:cNvPr id="119" name="Graphic 19" descr="Scales of justice outline">
                    <a:extLst>
                      <a:ext uri="{FF2B5EF4-FFF2-40B4-BE49-F238E27FC236}">
                        <a16:creationId xmlns:a16="http://schemas.microsoft.com/office/drawing/2014/main" id="{8FBFEF87-353B-5AC8-9DC7-B5FFF6BF33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100" y="19050"/>
                    <a:ext cx="257175" cy="257175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" name="مستطيل 2"/>
            <p:cNvSpPr/>
            <p:nvPr/>
          </p:nvSpPr>
          <p:spPr>
            <a:xfrm>
              <a:off x="2019263" y="3514450"/>
              <a:ext cx="1686680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0">
                <a:lnSpc>
                  <a:spcPct val="150000"/>
                </a:lnSpc>
              </a:pP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Political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</a:t>
              </a:r>
              <a:endPara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4034269" y="3514450"/>
              <a:ext cx="1842172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0">
                <a:lnSpc>
                  <a:spcPct val="150000"/>
                </a:lnSpc>
              </a:pP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Economic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  <a:endPara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507342" y="3533304"/>
              <a:ext cx="1515159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0">
                <a:lnSpc>
                  <a:spcPct val="150000"/>
                </a:lnSpc>
              </a:pP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Social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</a:t>
              </a:r>
              <a:endPara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8428144" y="3514450"/>
              <a:ext cx="2217275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0">
                <a:lnSpc>
                  <a:spcPct val="150000"/>
                </a:lnSpc>
              </a:pP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Technological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631455" y="5720322"/>
              <a:ext cx="2292615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0">
                <a:lnSpc>
                  <a:spcPct val="150000"/>
                </a:lnSpc>
              </a:pP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Environmental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  <a:endPara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4382494" y="5692041"/>
              <a:ext cx="1503938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 rtl="0">
                <a:lnSpc>
                  <a:spcPct val="150000"/>
                </a:lnSpc>
              </a:pP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Legal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V</a:t>
              </a:r>
              <a:r>
                <a:rPr lang="ar-EG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ariables </a:t>
              </a:r>
              <a:endPara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</p:grpSp>
      <p:sp>
        <p:nvSpPr>
          <p:cNvPr id="7" name="مستطيل 6"/>
          <p:cNvSpPr/>
          <p:nvPr/>
        </p:nvSpPr>
        <p:spPr>
          <a:xfrm>
            <a:off x="8784000" y="144000"/>
            <a:ext cx="295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endParaRPr lang="ar-EG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  <a:p>
            <a:pPr algn="ctr"/>
            <a:r>
              <a:rPr lang="ar-EG" altLang="ko-KR" sz="2800" dirty="0">
                <a:solidFill>
                  <a:schemeClr val="accent2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External Environment Analysis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98839BC-D08E-4888-AF72-6E10081F7B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46638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69242" y="62186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 of </a:t>
            </a:r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 the P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olitical </a:t>
            </a:r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V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ariables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00849"/>
              </p:ext>
            </p:extLst>
          </p:nvPr>
        </p:nvGraphicFramePr>
        <p:xfrm>
          <a:off x="1121790" y="2089318"/>
          <a:ext cx="10125565" cy="369516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58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
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ositively and negatively
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
1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
0.1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B68689-1793-4175-8C60-0D5879558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675188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69242" y="387514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of </a:t>
            </a:r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the E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conomic </a:t>
            </a:r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V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ariables 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087688"/>
              </p:ext>
            </p:extLst>
          </p:nvPr>
        </p:nvGraphicFramePr>
        <p:xfrm>
          <a:off x="1182750" y="1601502"/>
          <a:ext cx="10125565" cy="393900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
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ositively and negatively
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
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
0.1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9434045-9CEE-4048-AC09-CA2AA02C3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7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760913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69242" y="528217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of </a:t>
            </a:r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the S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ocial </a:t>
            </a:r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V</a:t>
            </a:r>
            <a:r>
              <a:rPr lang="ar-EG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ariables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54282"/>
              </p:ext>
            </p:extLst>
          </p:nvPr>
        </p:nvGraphicFramePr>
        <p:xfrm>
          <a:off x="1200167" y="1787692"/>
          <a:ext cx="10125565" cy="393900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
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ositively and negatively
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
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
0.1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AAE3F2-AE79-4783-A409-0B90CC970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789488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7490" y="323783"/>
            <a:ext cx="323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of the Technological Variables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88332"/>
              </p:ext>
            </p:extLst>
          </p:nvPr>
        </p:nvGraphicFramePr>
        <p:xfrm>
          <a:off x="1131731" y="1791363"/>
          <a:ext cx="10125565" cy="393900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
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ositively and negatively
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
1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
0.1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9DEE56-8768-4D3A-955F-62DB54391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6" y="154112"/>
            <a:ext cx="11544094" cy="5933167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7490" y="429218"/>
            <a:ext cx="323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of the Environmental Variables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69039"/>
              </p:ext>
            </p:extLst>
          </p:nvPr>
        </p:nvGraphicFramePr>
        <p:xfrm>
          <a:off x="1070771" y="1815667"/>
          <a:ext cx="10125565" cy="393900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
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ositively and negatively
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
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
0.1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1EAAAB-A741-4F90-B087-617DE49F9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722813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7490" y="528217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 of the Legal Variables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220146"/>
              </p:ext>
            </p:extLst>
          </p:nvPr>
        </p:nvGraphicFramePr>
        <p:xfrm>
          <a:off x="1182750" y="1653889"/>
          <a:ext cx="10125565" cy="393900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Degree of impact
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ositively and negatively
+ / --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
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100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Extent of its existence
0.1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to 1</a:t>
                      </a:r>
                      <a:endParaRPr lang="ar-SA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85723CB-3082-4CC9-9013-99681B9B0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8" y="6087279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03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407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Al Qabas Light</vt:lpstr>
      <vt:lpstr>Calibri Light</vt:lpstr>
      <vt:lpstr>Calibri</vt:lpstr>
      <vt:lpstr>Al Qabas Bold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27</cp:revision>
  <dcterms:created xsi:type="dcterms:W3CDTF">2023-04-05T23:23:46Z</dcterms:created>
  <dcterms:modified xsi:type="dcterms:W3CDTF">2024-09-05T09:55:53Z</dcterms:modified>
</cp:coreProperties>
</file>