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embedTrueTypeFonts="1" saveSubsetFonts="1">
  <p:sldMasterIdLst>
    <p:sldMasterId id="2147483648" r:id="rId1"/>
  </p:sldMasterIdLst>
  <p:sldIdLst>
    <p:sldId id="271" r:id="rId2"/>
    <p:sldId id="269" r:id="rId3"/>
    <p:sldId id="273" r:id="rId4"/>
    <p:sldId id="279" r:id="rId5"/>
    <p:sldId id="280" r:id="rId6"/>
    <p:sldId id="281" r:id="rId7"/>
    <p:sldId id="282" r:id="rId8"/>
    <p:sldId id="267" r:id="rId9"/>
    <p:sldId id="266" r:id="rId10"/>
  </p:sldIdLst>
  <p:sldSz cx="12192000" cy="6858000"/>
  <p:notesSz cx="6858000" cy="9144000"/>
  <p:embeddedFontLst>
    <p:embeddedFont>
      <p:font typeface="Al Qabas Bold" panose="020B0604020202020204" charset="-78"/>
      <p:bold r:id="rId11"/>
    </p:embeddedFont>
    <p:embeddedFont>
      <p:font typeface="Al Qabas Light" panose="020B0604020202020204" charset="-78"/>
      <p:regular r:id="rId12"/>
    </p:embeddedFon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Lst>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FBA"/>
    <a:srgbClr val="FFC000"/>
    <a:srgbClr val="42A2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GB"/>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423730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5876035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GB"/>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653007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3_Contents slide layout">
    <p:spTree>
      <p:nvGrpSpPr>
        <p:cNvPr id="1" name=""/>
        <p:cNvGrpSpPr/>
        <p:nvPr/>
      </p:nvGrpSpPr>
      <p:grpSpPr>
        <a:xfrm>
          <a:off x="0" y="0"/>
          <a:ext cx="0" cy="0"/>
          <a:chOff x="0" y="0"/>
          <a:chExt cx="0" cy="0"/>
        </a:xfrm>
      </p:grpSpPr>
      <p:sp>
        <p:nvSpPr>
          <p:cNvPr id="2" name="막힌 원호 14">
            <a:extLst>
              <a:ext uri="{FF2B5EF4-FFF2-40B4-BE49-F238E27FC236}">
                <a16:creationId xmlns:a16="http://schemas.microsoft.com/office/drawing/2014/main" id="{064F8565-CC14-43F6-A1C2-55C1A4AE2B59}"/>
              </a:ext>
            </a:extLst>
          </p:cNvPr>
          <p:cNvSpPr/>
          <p:nvPr userDrawn="1"/>
        </p:nvSpPr>
        <p:spPr>
          <a:xfrm>
            <a:off x="4093892" y="1932823"/>
            <a:ext cx="3960000" cy="3960000"/>
          </a:xfrm>
          <a:prstGeom prst="blockArc">
            <a:avLst>
              <a:gd name="adj1" fmla="val 13812800"/>
              <a:gd name="adj2" fmla="val 7644143"/>
              <a:gd name="adj3" fmla="val 1399"/>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grpSp>
        <p:nvGrpSpPr>
          <p:cNvPr id="3" name="Graphic 14">
            <a:extLst>
              <a:ext uri="{FF2B5EF4-FFF2-40B4-BE49-F238E27FC236}">
                <a16:creationId xmlns:a16="http://schemas.microsoft.com/office/drawing/2014/main" id="{AD8BAD4B-AA3C-49A8-BC8C-46F48A5A642E}"/>
              </a:ext>
            </a:extLst>
          </p:cNvPr>
          <p:cNvGrpSpPr/>
          <p:nvPr userDrawn="1"/>
        </p:nvGrpSpPr>
        <p:grpSpPr>
          <a:xfrm>
            <a:off x="684657" y="2327885"/>
            <a:ext cx="4655267" cy="3661447"/>
            <a:chOff x="2444748" y="555045"/>
            <a:chExt cx="7282048" cy="5727454"/>
          </a:xfrm>
        </p:grpSpPr>
        <p:sp>
          <p:nvSpPr>
            <p:cNvPr id="4" name="Freeform: Shape 3">
              <a:extLst>
                <a:ext uri="{FF2B5EF4-FFF2-40B4-BE49-F238E27FC236}">
                  <a16:creationId xmlns:a16="http://schemas.microsoft.com/office/drawing/2014/main" id="{485FA3E5-BC3F-4B67-9220-04AE03A62E71}"/>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gradFill>
              <a:gsLst>
                <a:gs pos="0">
                  <a:schemeClr val="bg1">
                    <a:lumMod val="75000"/>
                  </a:schemeClr>
                </a:gs>
                <a:gs pos="53000">
                  <a:schemeClr val="bg1">
                    <a:lumMod val="85000"/>
                  </a:schemeClr>
                </a:gs>
                <a:gs pos="83000">
                  <a:schemeClr val="bg1">
                    <a:lumMod val="75000"/>
                  </a:schemeClr>
                </a:gs>
                <a:gs pos="100000">
                  <a:schemeClr val="bg1">
                    <a:lumMod val="75000"/>
                  </a:schemeClr>
                </a:gs>
              </a:gsLst>
              <a:lin ang="16200000" scaled="0"/>
            </a:gradFill>
            <a:ln w="9525" cap="flat">
              <a:noFill/>
              <a:prstDash val="solid"/>
              <a:miter/>
            </a:ln>
          </p:spPr>
          <p:txBody>
            <a:bodyPr rtlCol="0" anchor="ctr"/>
            <a:lstStyle/>
            <a:p>
              <a:endParaRPr lang="en-US" dirty="0"/>
            </a:p>
          </p:txBody>
        </p:sp>
        <p:sp>
          <p:nvSpPr>
            <p:cNvPr id="5" name="Freeform: Shape 4">
              <a:extLst>
                <a:ext uri="{FF2B5EF4-FFF2-40B4-BE49-F238E27FC236}">
                  <a16:creationId xmlns:a16="http://schemas.microsoft.com/office/drawing/2014/main" id="{BA6E64D5-0AC8-4015-9480-7BA759FBB559}"/>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rgbClr val="999999"/>
            </a:solidFill>
            <a:ln w="9525" cap="flat">
              <a:noFill/>
              <a:prstDash val="solid"/>
              <a:miter/>
            </a:ln>
          </p:spPr>
          <p:txBody>
            <a:bodyPr rtlCol="0" anchor="ctr"/>
            <a:lstStyle/>
            <a:p>
              <a:endParaRPr lang="en-US" dirty="0"/>
            </a:p>
          </p:txBody>
        </p:sp>
        <p:sp>
          <p:nvSpPr>
            <p:cNvPr id="6" name="Freeform: Shape 5">
              <a:extLst>
                <a:ext uri="{FF2B5EF4-FFF2-40B4-BE49-F238E27FC236}">
                  <a16:creationId xmlns:a16="http://schemas.microsoft.com/office/drawing/2014/main" id="{C4506239-7FC2-403F-9D92-39EEE303EC74}"/>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rgbClr val="999999"/>
            </a:solidFill>
            <a:ln w="9525" cap="flat">
              <a:noFill/>
              <a:prstDash val="solid"/>
              <a:miter/>
            </a:ln>
          </p:spPr>
          <p:txBody>
            <a:bodyPr rtlCol="0" anchor="ctr"/>
            <a:lstStyle/>
            <a:p>
              <a:endParaRPr lang="en-US" dirty="0"/>
            </a:p>
          </p:txBody>
        </p:sp>
        <p:sp>
          <p:nvSpPr>
            <p:cNvPr id="7" name="Freeform: Shape 6">
              <a:extLst>
                <a:ext uri="{FF2B5EF4-FFF2-40B4-BE49-F238E27FC236}">
                  <a16:creationId xmlns:a16="http://schemas.microsoft.com/office/drawing/2014/main" id="{1EE5484A-1BF2-4446-9279-DBEC5A992E05}"/>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rgbClr val="231F20"/>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7B5EA1A7-11BD-420A-A0EB-CE4A667B4DA2}"/>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tx1">
                <a:lumMod val="50000"/>
                <a:lumOff val="50000"/>
              </a:schemeClr>
            </a:solidFill>
            <a:ln w="9525" cap="flat">
              <a:noFill/>
              <a:prstDash val="solid"/>
              <a:miter/>
            </a:ln>
          </p:spPr>
          <p:txBody>
            <a:bodyPr rtlCol="0" anchor="ctr"/>
            <a:lstStyle/>
            <a:p>
              <a:endParaRPr lang="en-US" dirty="0"/>
            </a:p>
          </p:txBody>
        </p:sp>
        <p:sp>
          <p:nvSpPr>
            <p:cNvPr id="9" name="Freeform: Shape 8">
              <a:extLst>
                <a:ext uri="{FF2B5EF4-FFF2-40B4-BE49-F238E27FC236}">
                  <a16:creationId xmlns:a16="http://schemas.microsoft.com/office/drawing/2014/main" id="{ECD9E9F2-76AE-44A3-B634-0FEE9C638804}"/>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75000"/>
              </a:schemeClr>
            </a:solidFill>
            <a:ln w="9525"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F062C17A-4CE6-4E36-8DA6-310934038CD4}"/>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dirty="0"/>
            </a:p>
          </p:txBody>
        </p:sp>
        <p:sp>
          <p:nvSpPr>
            <p:cNvPr id="11" name="Freeform: Shape 10">
              <a:extLst>
                <a:ext uri="{FF2B5EF4-FFF2-40B4-BE49-F238E27FC236}">
                  <a16:creationId xmlns:a16="http://schemas.microsoft.com/office/drawing/2014/main" id="{7F5BA8A2-2807-41F2-ACF8-42779AAC32A5}"/>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12" name="그림 개체 틀 2">
            <a:extLst>
              <a:ext uri="{FF2B5EF4-FFF2-40B4-BE49-F238E27FC236}">
                <a16:creationId xmlns:a16="http://schemas.microsoft.com/office/drawing/2014/main" id="{FF797E1B-9EBA-41FD-B2A0-D65C193F722F}"/>
              </a:ext>
            </a:extLst>
          </p:cNvPr>
          <p:cNvSpPr>
            <a:spLocks noGrp="1"/>
          </p:cNvSpPr>
          <p:nvPr>
            <p:ph type="pic" sz="quarter" idx="42" hasCustomPrompt="1"/>
          </p:nvPr>
        </p:nvSpPr>
        <p:spPr>
          <a:xfrm>
            <a:off x="803404" y="2502756"/>
            <a:ext cx="4426142" cy="2487150"/>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3" name="Text Placeholder 9">
            <a:extLst>
              <a:ext uri="{FF2B5EF4-FFF2-40B4-BE49-F238E27FC236}">
                <a16:creationId xmlns:a16="http://schemas.microsoft.com/office/drawing/2014/main" id="{1A9D3F89-DB05-425A-B97C-82B7FFB6BF9F}"/>
              </a:ext>
            </a:extLst>
          </p:cNvPr>
          <p:cNvSpPr>
            <a:spLocks noGrp="1"/>
          </p:cNvSpPr>
          <p:nvPr>
            <p:ph type="body" sz="quarter" idx="11"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21084152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25064064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11"/>
          </p:nvPr>
        </p:nvSpPr>
        <p:spPr/>
        <p:txBody>
          <a:bodyPr/>
          <a:lstStyle/>
          <a:p>
            <a:endParaRPr lang="en-GB" dirty="0"/>
          </a:p>
        </p:txBody>
      </p:sp>
      <p:sp>
        <p:nvSpPr>
          <p:cNvPr id="6" name="عنصر نائب لرقم الشريحة 5"/>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23000335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39379839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7" name="عنصر نائب للتاريخ 6"/>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8" name="عنصر نائب للتذييل 7"/>
          <p:cNvSpPr>
            <a:spLocks noGrp="1"/>
          </p:cNvSpPr>
          <p:nvPr>
            <p:ph type="ftr" sz="quarter" idx="11"/>
          </p:nvPr>
        </p:nvSpPr>
        <p:spPr/>
        <p:txBody>
          <a:bodyPr/>
          <a:lstStyle/>
          <a:p>
            <a:endParaRPr lang="en-GB" dirty="0"/>
          </a:p>
        </p:txBody>
      </p:sp>
      <p:sp>
        <p:nvSpPr>
          <p:cNvPr id="9" name="عنصر نائب لرقم الشريحة 8"/>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26917743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GB"/>
          </a:p>
        </p:txBody>
      </p:sp>
      <p:sp>
        <p:nvSpPr>
          <p:cNvPr id="3" name="عنصر نائب للتاريخ 2"/>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4" name="عنصر نائب للتذييل 3"/>
          <p:cNvSpPr>
            <a:spLocks noGrp="1"/>
          </p:cNvSpPr>
          <p:nvPr>
            <p:ph type="ftr" sz="quarter" idx="11"/>
          </p:nvPr>
        </p:nvSpPr>
        <p:spPr/>
        <p:txBody>
          <a:bodyPr/>
          <a:lstStyle/>
          <a:p>
            <a:endParaRPr lang="en-GB" dirty="0"/>
          </a:p>
        </p:txBody>
      </p:sp>
      <p:sp>
        <p:nvSpPr>
          <p:cNvPr id="5" name="عنصر نائب لرقم الشريحة 4"/>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30859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3" name="عنصر نائب للتذييل 2"/>
          <p:cNvSpPr>
            <a:spLocks noGrp="1"/>
          </p:cNvSpPr>
          <p:nvPr>
            <p:ph type="ftr" sz="quarter" idx="11"/>
          </p:nvPr>
        </p:nvSpPr>
        <p:spPr/>
        <p:txBody>
          <a:bodyPr/>
          <a:lstStyle/>
          <a:p>
            <a:endParaRPr lang="en-GB" dirty="0"/>
          </a:p>
        </p:txBody>
      </p:sp>
      <p:sp>
        <p:nvSpPr>
          <p:cNvPr id="4" name="عنصر نائب لرقم الشريحة 3"/>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2022728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619116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GB"/>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C14A351D-D10C-4944-A655-0573CAF727A1}" type="datetimeFigureOut">
              <a:rPr lang="en-GB" smtClean="0"/>
              <a:t>05/09/2024</a:t>
            </a:fld>
            <a:endParaRPr lang="en-GB" dirty="0"/>
          </a:p>
        </p:txBody>
      </p:sp>
      <p:sp>
        <p:nvSpPr>
          <p:cNvPr id="6" name="عنصر نائب للتذييل 5"/>
          <p:cNvSpPr>
            <a:spLocks noGrp="1"/>
          </p:cNvSpPr>
          <p:nvPr>
            <p:ph type="ftr" sz="quarter" idx="11"/>
          </p:nvPr>
        </p:nvSpPr>
        <p:spPr/>
        <p:txBody>
          <a:bodyPr/>
          <a:lstStyle/>
          <a:p>
            <a:endParaRPr lang="en-GB" dirty="0"/>
          </a:p>
        </p:txBody>
      </p:sp>
      <p:sp>
        <p:nvSpPr>
          <p:cNvPr id="7" name="عنصر نائب لرقم الشريحة 6"/>
          <p:cNvSpPr>
            <a:spLocks noGrp="1"/>
          </p:cNvSpPr>
          <p:nvPr>
            <p:ph type="sldNum" sz="quarter" idx="12"/>
          </p:nvPr>
        </p:nvSpPr>
        <p:spPr/>
        <p:txBody>
          <a:bodyPr/>
          <a:lstStyle/>
          <a:p>
            <a:fld id="{360189F1-E190-4F30-830D-E0C4507888F2}" type="slidenum">
              <a:rPr lang="en-GB" smtClean="0"/>
              <a:t>‹#›</a:t>
            </a:fld>
            <a:endParaRPr lang="en-GB" dirty="0"/>
          </a:p>
        </p:txBody>
      </p:sp>
    </p:spTree>
    <p:extLst>
      <p:ext uri="{BB962C8B-B14F-4D97-AF65-F5344CB8AC3E}">
        <p14:creationId xmlns:p14="http://schemas.microsoft.com/office/powerpoint/2010/main" val="32536780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GB"/>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GB"/>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C14A351D-D10C-4944-A655-0573CAF727A1}" type="datetimeFigureOut">
              <a:rPr lang="en-GB" smtClean="0"/>
              <a:t>05/09/2024</a:t>
            </a:fld>
            <a:endParaRPr lang="en-GB" dirty="0"/>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GB" dirty="0"/>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360189F1-E190-4F30-830D-E0C4507888F2}" type="slidenum">
              <a:rPr lang="en-GB" smtClean="0"/>
              <a:t>‹#›</a:t>
            </a:fld>
            <a:endParaRPr lang="en-GB" dirty="0"/>
          </a:p>
        </p:txBody>
      </p:sp>
    </p:spTree>
    <p:extLst>
      <p:ext uri="{BB962C8B-B14F-4D97-AF65-F5344CB8AC3E}">
        <p14:creationId xmlns:p14="http://schemas.microsoft.com/office/powerpoint/2010/main" val="2206600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4BAFBA"/>
        </a:solidFill>
        <a:effectLst/>
      </p:bgPr>
    </p:bg>
    <p:spTree>
      <p:nvGrpSpPr>
        <p:cNvPr id="1" name=""/>
        <p:cNvGrpSpPr/>
        <p:nvPr/>
      </p:nvGrpSpPr>
      <p:grpSpPr>
        <a:xfrm>
          <a:off x="0" y="0"/>
          <a:ext cx="0" cy="0"/>
          <a:chOff x="0" y="0"/>
          <a:chExt cx="0" cy="0"/>
        </a:xfrm>
      </p:grpSpPr>
      <p:grpSp>
        <p:nvGrpSpPr>
          <p:cNvPr id="35" name="Group 108"/>
          <p:cNvGrpSpPr/>
          <p:nvPr/>
        </p:nvGrpSpPr>
        <p:grpSpPr>
          <a:xfrm>
            <a:off x="8815783" y="1793228"/>
            <a:ext cx="2758049" cy="2928608"/>
            <a:chOff x="4848046" y="3681671"/>
            <a:chExt cx="2758049" cy="2928608"/>
          </a:xfrm>
        </p:grpSpPr>
        <p:sp>
          <p:nvSpPr>
            <p:cNvPr id="36" name="Teardrop 30"/>
            <p:cNvSpPr/>
            <p:nvPr/>
          </p:nvSpPr>
          <p:spPr>
            <a:xfrm rot="8100000">
              <a:off x="5417737" y="4225696"/>
              <a:ext cx="1602534" cy="1602536"/>
            </a:xfrm>
            <a:custGeom>
              <a:avLst/>
              <a:gdLst>
                <a:gd name="connsiteX0" fmla="*/ 293361 w 2192670"/>
                <a:gd name="connsiteY0" fmla="*/ 1899310 h 2192671"/>
                <a:gd name="connsiteX1" fmla="*/ 0 w 2192670"/>
                <a:gd name="connsiteY1" fmla="*/ 1191074 h 2192671"/>
                <a:gd name="connsiteX2" fmla="*/ 1001597 w 2192670"/>
                <a:gd name="connsiteY2" fmla="*/ 189477 h 2192671"/>
                <a:gd name="connsiteX3" fmla="*/ 1341342 w 2192670"/>
                <a:gd name="connsiteY3" fmla="*/ 189477 h 2192671"/>
                <a:gd name="connsiteX4" fmla="*/ 1530818 w 2192670"/>
                <a:gd name="connsiteY4" fmla="*/ 0 h 2192671"/>
                <a:gd name="connsiteX5" fmla="*/ 1806586 w 2192670"/>
                <a:gd name="connsiteY5" fmla="*/ 0 h 2192671"/>
                <a:gd name="connsiteX6" fmla="*/ 1996062 w 2192670"/>
                <a:gd name="connsiteY6" fmla="*/ 189477 h 2192671"/>
                <a:gd name="connsiteX7" fmla="*/ 2003194 w 2192670"/>
                <a:gd name="connsiteY7" fmla="*/ 189477 h 2192671"/>
                <a:gd name="connsiteX8" fmla="*/ 2003194 w 2192670"/>
                <a:gd name="connsiteY8" fmla="*/ 196609 h 2192671"/>
                <a:gd name="connsiteX9" fmla="*/ 2192670 w 2192670"/>
                <a:gd name="connsiteY9" fmla="*/ 386085 h 2192671"/>
                <a:gd name="connsiteX10" fmla="*/ 2192670 w 2192670"/>
                <a:gd name="connsiteY10" fmla="*/ 661852 h 2192671"/>
                <a:gd name="connsiteX11" fmla="*/ 2003193 w 2192670"/>
                <a:gd name="connsiteY11" fmla="*/ 851329 h 2192671"/>
                <a:gd name="connsiteX12" fmla="*/ 2003194 w 2192670"/>
                <a:gd name="connsiteY12" fmla="*/ 1191074 h 2192671"/>
                <a:gd name="connsiteX13" fmla="*/ 1001597 w 2192670"/>
                <a:gd name="connsiteY13" fmla="*/ 2192671 h 2192671"/>
                <a:gd name="connsiteX14" fmla="*/ 293361 w 2192670"/>
                <a:gd name="connsiteY14" fmla="*/ 1899310 h 2192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2670" h="2192671">
                  <a:moveTo>
                    <a:pt x="293361" y="1899310"/>
                  </a:moveTo>
                  <a:cubicBezTo>
                    <a:pt x="112107" y="1718057"/>
                    <a:pt x="0" y="1467657"/>
                    <a:pt x="0" y="1191074"/>
                  </a:cubicBezTo>
                  <a:cubicBezTo>
                    <a:pt x="0" y="637907"/>
                    <a:pt x="448430" y="189477"/>
                    <a:pt x="1001597" y="189477"/>
                  </a:cubicBezTo>
                  <a:lnTo>
                    <a:pt x="1341342" y="189477"/>
                  </a:lnTo>
                  <a:lnTo>
                    <a:pt x="1530818" y="0"/>
                  </a:lnTo>
                  <a:cubicBezTo>
                    <a:pt x="1606970" y="-76151"/>
                    <a:pt x="1730435" y="-76151"/>
                    <a:pt x="1806586" y="0"/>
                  </a:cubicBezTo>
                  <a:lnTo>
                    <a:pt x="1996062" y="189477"/>
                  </a:lnTo>
                  <a:lnTo>
                    <a:pt x="2003194" y="189477"/>
                  </a:lnTo>
                  <a:lnTo>
                    <a:pt x="2003194" y="196609"/>
                  </a:lnTo>
                  <a:lnTo>
                    <a:pt x="2192670" y="386085"/>
                  </a:lnTo>
                  <a:cubicBezTo>
                    <a:pt x="2268822" y="462236"/>
                    <a:pt x="2268822" y="585701"/>
                    <a:pt x="2192670" y="661852"/>
                  </a:cubicBezTo>
                  <a:lnTo>
                    <a:pt x="2003193" y="851329"/>
                  </a:lnTo>
                  <a:cubicBezTo>
                    <a:pt x="2003193" y="964577"/>
                    <a:pt x="2003194" y="1077826"/>
                    <a:pt x="2003194" y="1191074"/>
                  </a:cubicBezTo>
                  <a:cubicBezTo>
                    <a:pt x="2003194" y="1744241"/>
                    <a:pt x="1554764" y="2192671"/>
                    <a:pt x="1001597" y="2192671"/>
                  </a:cubicBezTo>
                  <a:cubicBezTo>
                    <a:pt x="725014" y="2192671"/>
                    <a:pt x="474614" y="2080563"/>
                    <a:pt x="293361" y="1899310"/>
                  </a:cubicBezTo>
                  <a:close/>
                </a:path>
              </a:pathLst>
            </a:custGeom>
            <a:solidFill>
              <a:schemeClr val="bg1"/>
            </a:solidFill>
            <a:ln w="698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Rounded Rectangle 110"/>
            <p:cNvSpPr/>
            <p:nvPr/>
          </p:nvSpPr>
          <p:spPr>
            <a:xfrm>
              <a:off x="5903273" y="6071006"/>
              <a:ext cx="631463"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8" name="Rounded Rectangle 111"/>
            <p:cNvSpPr/>
            <p:nvPr/>
          </p:nvSpPr>
          <p:spPr>
            <a:xfrm>
              <a:off x="5929584" y="6274865"/>
              <a:ext cx="578841"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Rounded Rectangle 112"/>
            <p:cNvSpPr/>
            <p:nvPr/>
          </p:nvSpPr>
          <p:spPr>
            <a:xfrm>
              <a:off x="5982205" y="6478724"/>
              <a:ext cx="473597" cy="131555"/>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Rounded Rectangle 113"/>
            <p:cNvSpPr/>
            <p:nvPr/>
          </p:nvSpPr>
          <p:spPr>
            <a:xfrm rot="2700000">
              <a:off x="7086448"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1" name="Rounded Rectangle 114"/>
            <p:cNvSpPr/>
            <p:nvPr/>
          </p:nvSpPr>
          <p:spPr>
            <a:xfrm rot="18900000" flipH="1">
              <a:off x="5218102" y="4038815"/>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2" name="Rounded Rectangle 115"/>
            <p:cNvSpPr/>
            <p:nvPr/>
          </p:nvSpPr>
          <p:spPr>
            <a:xfrm>
              <a:off x="6155070" y="3681671"/>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3" name="Rounded Rectangle 116"/>
            <p:cNvSpPr/>
            <p:nvPr/>
          </p:nvSpPr>
          <p:spPr>
            <a:xfrm rot="5400000">
              <a:off x="7354095" y="4745637"/>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44" name="Rounded Rectangle 117"/>
            <p:cNvSpPr/>
            <p:nvPr/>
          </p:nvSpPr>
          <p:spPr>
            <a:xfrm rot="16200000" flipH="1">
              <a:off x="4956046" y="4745638"/>
              <a:ext cx="144000" cy="360000"/>
            </a:xfrm>
            <a:prstGeom prst="roundRect">
              <a:avLst>
                <a:gd name="adj" fmla="val 50000"/>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grpSp>
      <p:sp>
        <p:nvSpPr>
          <p:cNvPr id="3" name="Text Placeholder 2"/>
          <p:cNvSpPr>
            <a:spLocks noGrp="1"/>
          </p:cNvSpPr>
          <p:nvPr>
            <p:ph type="body" sz="quarter" idx="4294967295"/>
          </p:nvPr>
        </p:nvSpPr>
        <p:spPr>
          <a:xfrm>
            <a:off x="0" y="3457062"/>
            <a:ext cx="10597370" cy="1441450"/>
          </a:xfrm>
        </p:spPr>
        <p:txBody>
          <a:bodyPr>
            <a:noAutofit/>
          </a:bodyPr>
          <a:lstStyle/>
          <a:p>
            <a:pPr marL="0" indent="0" algn="l">
              <a:lnSpc>
                <a:spcPct val="100000"/>
              </a:lnSpc>
              <a:buNone/>
            </a:pPr>
            <a:r>
              <a:rPr lang="en-US" altLang="ko-KR" sz="3600" dirty="0">
                <a:solidFill>
                  <a:schemeClr val="bg1"/>
                </a:solidFill>
                <a:latin typeface="Al Qabas Bold" panose="00000800000000000000" pitchFamily="2" charset="-78"/>
                <a:ea typeface="맑은 고딕" pitchFamily="50" charset="-127"/>
                <a:cs typeface="Al Qabas Bold" panose="00000800000000000000" pitchFamily="2" charset="-78"/>
              </a:rPr>
              <a:t>Specific External Environment Analysis Activity</a:t>
            </a:r>
            <a:endParaRPr lang="en-US" altLang="ko-KR" sz="3600" dirty="0">
              <a:solidFill>
                <a:schemeClr val="bg1"/>
              </a:solidFill>
              <a:latin typeface="Al Qabas Bold" panose="00000800000000000000" pitchFamily="2" charset="-78"/>
              <a:cs typeface="Al Qabas Bold" panose="00000800000000000000" pitchFamily="2" charset="-78"/>
            </a:endParaRPr>
          </a:p>
        </p:txBody>
      </p:sp>
      <p:grpSp>
        <p:nvGrpSpPr>
          <p:cNvPr id="20" name="Group 126"/>
          <p:cNvGrpSpPr/>
          <p:nvPr/>
        </p:nvGrpSpPr>
        <p:grpSpPr>
          <a:xfrm>
            <a:off x="9715106" y="2438907"/>
            <a:ext cx="677334" cy="1442553"/>
            <a:chOff x="6777274" y="1831284"/>
            <a:chExt cx="552841" cy="1177414"/>
          </a:xfrm>
        </p:grpSpPr>
        <p:grpSp>
          <p:nvGrpSpPr>
            <p:cNvPr id="21" name="Group 123"/>
            <p:cNvGrpSpPr/>
            <p:nvPr/>
          </p:nvGrpSpPr>
          <p:grpSpPr>
            <a:xfrm>
              <a:off x="6939980" y="1831284"/>
              <a:ext cx="385719" cy="718117"/>
              <a:chOff x="6783521" y="1654812"/>
              <a:chExt cx="726841" cy="1353205"/>
            </a:xfrm>
          </p:grpSpPr>
          <p:sp>
            <p:nvSpPr>
              <p:cNvPr id="23" name="Freeform 121"/>
              <p:cNvSpPr/>
              <p:nvPr/>
            </p:nvSpPr>
            <p:spPr>
              <a:xfrm>
                <a:off x="6783521" y="1886618"/>
                <a:ext cx="726841" cy="1121399"/>
              </a:xfrm>
              <a:custGeom>
                <a:avLst/>
                <a:gdLst/>
                <a:ahLst/>
                <a:cxnLst/>
                <a:rect l="l" t="t" r="r" b="b"/>
                <a:pathLst>
                  <a:path w="726841" h="1121399">
                    <a:moveTo>
                      <a:pt x="236325" y="1049494"/>
                    </a:moveTo>
                    <a:lnTo>
                      <a:pt x="495287" y="1049494"/>
                    </a:lnTo>
                    <a:cubicBezTo>
                      <a:pt x="491080" y="1064561"/>
                      <a:pt x="487966" y="1079199"/>
                      <a:pt x="485273" y="1093187"/>
                    </a:cubicBezTo>
                    <a:lnTo>
                      <a:pt x="245258" y="1092728"/>
                    </a:lnTo>
                    <a:close/>
                    <a:moveTo>
                      <a:pt x="363421" y="203844"/>
                    </a:moveTo>
                    <a:cubicBezTo>
                      <a:pt x="401307" y="203844"/>
                      <a:pt x="432020" y="234557"/>
                      <a:pt x="432020" y="272443"/>
                    </a:cubicBezTo>
                    <a:cubicBezTo>
                      <a:pt x="432020" y="310329"/>
                      <a:pt x="401307" y="341042"/>
                      <a:pt x="363421" y="341042"/>
                    </a:cubicBezTo>
                    <a:cubicBezTo>
                      <a:pt x="325534" y="341042"/>
                      <a:pt x="294821" y="310329"/>
                      <a:pt x="294821" y="272443"/>
                    </a:cubicBezTo>
                    <a:cubicBezTo>
                      <a:pt x="294821" y="234557"/>
                      <a:pt x="325534" y="203844"/>
                      <a:pt x="363421" y="203844"/>
                    </a:cubicBezTo>
                    <a:close/>
                    <a:moveTo>
                      <a:pt x="363421" y="135244"/>
                    </a:moveTo>
                    <a:cubicBezTo>
                      <a:pt x="287648" y="135244"/>
                      <a:pt x="226222" y="196671"/>
                      <a:pt x="226222" y="272443"/>
                    </a:cubicBezTo>
                    <a:cubicBezTo>
                      <a:pt x="226222" y="348216"/>
                      <a:pt x="287648" y="409642"/>
                      <a:pt x="363421" y="409642"/>
                    </a:cubicBezTo>
                    <a:cubicBezTo>
                      <a:pt x="439193" y="409642"/>
                      <a:pt x="500619" y="348216"/>
                      <a:pt x="500619" y="272443"/>
                    </a:cubicBezTo>
                    <a:cubicBezTo>
                      <a:pt x="500619" y="196671"/>
                      <a:pt x="439193" y="135244"/>
                      <a:pt x="363421" y="135244"/>
                    </a:cubicBezTo>
                    <a:close/>
                    <a:moveTo>
                      <a:pt x="196200" y="0"/>
                    </a:moveTo>
                    <a:cubicBezTo>
                      <a:pt x="300307" y="58658"/>
                      <a:pt x="427219" y="59450"/>
                      <a:pt x="531959" y="2129"/>
                    </a:cubicBezTo>
                    <a:cubicBezTo>
                      <a:pt x="645195" y="251105"/>
                      <a:pt x="615578" y="521951"/>
                      <a:pt x="565642" y="749813"/>
                    </a:cubicBezTo>
                    <a:lnTo>
                      <a:pt x="726841" y="904479"/>
                    </a:lnTo>
                    <a:lnTo>
                      <a:pt x="700460" y="1113326"/>
                    </a:lnTo>
                    <a:lnTo>
                      <a:pt x="510728" y="982128"/>
                    </a:lnTo>
                    <a:lnTo>
                      <a:pt x="503274" y="1014651"/>
                    </a:lnTo>
                    <a:lnTo>
                      <a:pt x="228241" y="1014651"/>
                    </a:lnTo>
                    <a:cubicBezTo>
                      <a:pt x="226194" y="1005458"/>
                      <a:pt x="223902" y="996068"/>
                      <a:pt x="221524" y="986461"/>
                    </a:cubicBezTo>
                    <a:lnTo>
                      <a:pt x="26381" y="1121399"/>
                    </a:lnTo>
                    <a:lnTo>
                      <a:pt x="0" y="912552"/>
                    </a:lnTo>
                    <a:lnTo>
                      <a:pt x="162681" y="756465"/>
                    </a:lnTo>
                    <a:lnTo>
                      <a:pt x="163137" y="757906"/>
                    </a:lnTo>
                    <a:lnTo>
                      <a:pt x="165881" y="748957"/>
                    </a:lnTo>
                    <a:cubicBezTo>
                      <a:pt x="117348" y="521774"/>
                      <a:pt x="87568" y="246912"/>
                      <a:pt x="196200" y="0"/>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4" name="Freeform 122"/>
              <p:cNvSpPr/>
              <p:nvPr/>
            </p:nvSpPr>
            <p:spPr>
              <a:xfrm>
                <a:off x="6997804" y="1654812"/>
                <a:ext cx="298274" cy="244742"/>
              </a:xfrm>
              <a:custGeom>
                <a:avLst/>
                <a:gdLst/>
                <a:ahLst/>
                <a:cxnLst/>
                <a:rect l="l" t="t" r="r" b="b"/>
                <a:pathLst>
                  <a:path w="298274" h="244742">
                    <a:moveTo>
                      <a:pt x="147328" y="0"/>
                    </a:moveTo>
                    <a:cubicBezTo>
                      <a:pt x="212319" y="65590"/>
                      <a:pt x="261867" y="134854"/>
                      <a:pt x="298274" y="206570"/>
                    </a:cubicBezTo>
                    <a:cubicBezTo>
                      <a:pt x="205418" y="258299"/>
                      <a:pt x="92251" y="257374"/>
                      <a:pt x="0" y="204273"/>
                    </a:cubicBezTo>
                    <a:cubicBezTo>
                      <a:pt x="35363" y="132633"/>
                      <a:pt x="83678" y="64016"/>
                      <a:pt x="147328"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22" name="Freeform 124"/>
            <p:cNvSpPr/>
            <p:nvPr/>
          </p:nvSpPr>
          <p:spPr>
            <a:xfrm>
              <a:off x="6777274" y="2572267"/>
              <a:ext cx="552841" cy="436431"/>
            </a:xfrm>
            <a:custGeom>
              <a:avLst/>
              <a:gdLst/>
              <a:ahLst/>
              <a:cxnLst/>
              <a:rect l="l" t="t" r="r" b="b"/>
              <a:pathLst>
                <a:path w="935319" h="738371">
                  <a:moveTo>
                    <a:pt x="570246" y="5904"/>
                  </a:moveTo>
                  <a:cubicBezTo>
                    <a:pt x="462283" y="64891"/>
                    <a:pt x="426421" y="317189"/>
                    <a:pt x="649701" y="474399"/>
                  </a:cubicBezTo>
                  <a:cubicBezTo>
                    <a:pt x="593836" y="327977"/>
                    <a:pt x="630970" y="255746"/>
                    <a:pt x="667057" y="182470"/>
                  </a:cubicBezTo>
                  <a:cubicBezTo>
                    <a:pt x="667659" y="219721"/>
                    <a:pt x="629598" y="299814"/>
                    <a:pt x="723199" y="346469"/>
                  </a:cubicBezTo>
                  <a:cubicBezTo>
                    <a:pt x="679394" y="206128"/>
                    <a:pt x="864427" y="161920"/>
                    <a:pt x="670152" y="6949"/>
                  </a:cubicBezTo>
                  <a:cubicBezTo>
                    <a:pt x="951156" y="47548"/>
                    <a:pt x="868526" y="190548"/>
                    <a:pt x="935319" y="334595"/>
                  </a:cubicBezTo>
                  <a:cubicBezTo>
                    <a:pt x="886447" y="343095"/>
                    <a:pt x="815632" y="212619"/>
                    <a:pt x="831546" y="274410"/>
                  </a:cubicBezTo>
                  <a:cubicBezTo>
                    <a:pt x="915063" y="518579"/>
                    <a:pt x="665249" y="525551"/>
                    <a:pt x="744586" y="738371"/>
                  </a:cubicBezTo>
                  <a:cubicBezTo>
                    <a:pt x="498005" y="724435"/>
                    <a:pt x="570128" y="495242"/>
                    <a:pt x="454164" y="439509"/>
                  </a:cubicBezTo>
                  <a:cubicBezTo>
                    <a:pt x="422689" y="433882"/>
                    <a:pt x="384944" y="459601"/>
                    <a:pt x="454829" y="574141"/>
                  </a:cubicBezTo>
                  <a:cubicBezTo>
                    <a:pt x="47812" y="270832"/>
                    <a:pt x="333584" y="22904"/>
                    <a:pt x="570246" y="5904"/>
                  </a:cubicBezTo>
                  <a:close/>
                  <a:moveTo>
                    <a:pt x="0" y="0"/>
                  </a:moveTo>
                  <a:lnTo>
                    <a:pt x="9284" y="0"/>
                  </a:lnTo>
                  <a:lnTo>
                    <a:pt x="746" y="590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grpSp>
        <p:nvGrpSpPr>
          <p:cNvPr id="45" name="مجموعة 44"/>
          <p:cNvGrpSpPr/>
          <p:nvPr/>
        </p:nvGrpSpPr>
        <p:grpSpPr>
          <a:xfrm>
            <a:off x="10297633" y="4805916"/>
            <a:ext cx="2146600" cy="2297105"/>
            <a:chOff x="10297633" y="4805916"/>
            <a:chExt cx="2146600" cy="2297105"/>
          </a:xfrm>
        </p:grpSpPr>
        <p:grpSp>
          <p:nvGrpSpPr>
            <p:cNvPr id="46" name="그룹 4">
              <a:extLst>
                <a:ext uri="{FF2B5EF4-FFF2-40B4-BE49-F238E27FC236}">
                  <a16:creationId xmlns:a16="http://schemas.microsoft.com/office/drawing/2014/main" id="{71752301-D92E-4D79-BF2B-4305B126D797}"/>
                </a:ext>
              </a:extLst>
            </p:cNvPr>
            <p:cNvGrpSpPr/>
            <p:nvPr/>
          </p:nvGrpSpPr>
          <p:grpSpPr>
            <a:xfrm>
              <a:off x="10297633" y="5536241"/>
              <a:ext cx="2146600" cy="1566780"/>
              <a:chOff x="2401342" y="248706"/>
              <a:chExt cx="5620059" cy="3598510"/>
            </a:xfrm>
            <a:solidFill>
              <a:schemeClr val="bg1"/>
            </a:solidFill>
          </p:grpSpPr>
          <p:sp>
            <p:nvSpPr>
              <p:cNvPr id="57" name="Oval 11">
                <a:extLst>
                  <a:ext uri="{FF2B5EF4-FFF2-40B4-BE49-F238E27FC236}">
                    <a16:creationId xmlns:a16="http://schemas.microsoft.com/office/drawing/2014/main" id="{E3ED16A4-1376-4238-9F5E-F0B1FFDB562F}"/>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8" name="Oval 11">
                <a:extLst>
                  <a:ext uri="{FF2B5EF4-FFF2-40B4-BE49-F238E27FC236}">
                    <a16:creationId xmlns:a16="http://schemas.microsoft.com/office/drawing/2014/main" id="{65098AB4-3535-4F1E-89FE-167B43C54770}"/>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9" name="Oval 11">
                <a:extLst>
                  <a:ext uri="{FF2B5EF4-FFF2-40B4-BE49-F238E27FC236}">
                    <a16:creationId xmlns:a16="http://schemas.microsoft.com/office/drawing/2014/main" id="{825C163D-A1BF-41C8-B303-595E350C1FDA}"/>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0" name="Oval 11">
                <a:extLst>
                  <a:ext uri="{FF2B5EF4-FFF2-40B4-BE49-F238E27FC236}">
                    <a16:creationId xmlns:a16="http://schemas.microsoft.com/office/drawing/2014/main" id="{8DC744F5-F671-4926-8885-018D87EFF748}"/>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1" name="Oval 11">
                <a:extLst>
                  <a:ext uri="{FF2B5EF4-FFF2-40B4-BE49-F238E27FC236}">
                    <a16:creationId xmlns:a16="http://schemas.microsoft.com/office/drawing/2014/main" id="{645BFE60-66EB-4AB1-99BB-AC1028C9DAB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2" name="Oval 11">
                <a:extLst>
                  <a:ext uri="{FF2B5EF4-FFF2-40B4-BE49-F238E27FC236}">
                    <a16:creationId xmlns:a16="http://schemas.microsoft.com/office/drawing/2014/main" id="{9752675A-9CE1-4787-BDA7-2F13CE27E25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3" name="Oval 11">
                <a:extLst>
                  <a:ext uri="{FF2B5EF4-FFF2-40B4-BE49-F238E27FC236}">
                    <a16:creationId xmlns:a16="http://schemas.microsoft.com/office/drawing/2014/main" id="{70AA3E2F-FFD7-41C8-937B-1BB1FD6D48AA}"/>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4" name="Oval 11">
                <a:extLst>
                  <a:ext uri="{FF2B5EF4-FFF2-40B4-BE49-F238E27FC236}">
                    <a16:creationId xmlns:a16="http://schemas.microsoft.com/office/drawing/2014/main" id="{E2FB70C2-4275-44C2-BEBB-19D2A59B2B29}"/>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5" name="Oval 11">
                <a:extLst>
                  <a:ext uri="{FF2B5EF4-FFF2-40B4-BE49-F238E27FC236}">
                    <a16:creationId xmlns:a16="http://schemas.microsoft.com/office/drawing/2014/main" id="{BBB44E7F-6D1B-47B6-9E98-3ED138935D38}"/>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6" name="Oval 11">
                <a:extLst>
                  <a:ext uri="{FF2B5EF4-FFF2-40B4-BE49-F238E27FC236}">
                    <a16:creationId xmlns:a16="http://schemas.microsoft.com/office/drawing/2014/main" id="{6C2339E1-B72E-4353-8A5C-175C317F45CF}"/>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7" name="Oval 11">
                <a:extLst>
                  <a:ext uri="{FF2B5EF4-FFF2-40B4-BE49-F238E27FC236}">
                    <a16:creationId xmlns:a16="http://schemas.microsoft.com/office/drawing/2014/main" id="{658111E6-1D20-456F-800A-B2F95B3FF91B}"/>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8" name="Oval 11">
                <a:extLst>
                  <a:ext uri="{FF2B5EF4-FFF2-40B4-BE49-F238E27FC236}">
                    <a16:creationId xmlns:a16="http://schemas.microsoft.com/office/drawing/2014/main" id="{0678419F-6DC9-4A44-A8DE-1A75E6FE4310}"/>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69" name="Oval 11">
                <a:extLst>
                  <a:ext uri="{FF2B5EF4-FFF2-40B4-BE49-F238E27FC236}">
                    <a16:creationId xmlns:a16="http://schemas.microsoft.com/office/drawing/2014/main" id="{47EA14DE-3051-4A53-AFAB-78F38092F6BF}"/>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0" name="Oval 11">
                <a:extLst>
                  <a:ext uri="{FF2B5EF4-FFF2-40B4-BE49-F238E27FC236}">
                    <a16:creationId xmlns:a16="http://schemas.microsoft.com/office/drawing/2014/main" id="{E8861E65-EAD0-466F-B6C6-5253411D3A55}"/>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1" name="Oval 11">
                <a:extLst>
                  <a:ext uri="{FF2B5EF4-FFF2-40B4-BE49-F238E27FC236}">
                    <a16:creationId xmlns:a16="http://schemas.microsoft.com/office/drawing/2014/main" id="{F0A73230-26FA-4986-B498-5344E4819AB0}"/>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2" name="Oval 11">
                <a:extLst>
                  <a:ext uri="{FF2B5EF4-FFF2-40B4-BE49-F238E27FC236}">
                    <a16:creationId xmlns:a16="http://schemas.microsoft.com/office/drawing/2014/main" id="{6F66F626-346C-49CA-B56E-D85565363C03}"/>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3" name="Oval 11">
                <a:extLst>
                  <a:ext uri="{FF2B5EF4-FFF2-40B4-BE49-F238E27FC236}">
                    <a16:creationId xmlns:a16="http://schemas.microsoft.com/office/drawing/2014/main" id="{9483083D-2EA9-47BD-B7D3-431AFD4D109C}"/>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74" name="사다리꼴 22">
                <a:extLst>
                  <a:ext uri="{FF2B5EF4-FFF2-40B4-BE49-F238E27FC236}">
                    <a16:creationId xmlns:a16="http://schemas.microsoft.com/office/drawing/2014/main" id="{370D5F0B-6713-44A3-87F1-5C4347632CD8}"/>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grpSp>
          <p:nvGrpSpPr>
            <p:cNvPr id="47" name="그룹 23">
              <a:extLst>
                <a:ext uri="{FF2B5EF4-FFF2-40B4-BE49-F238E27FC236}">
                  <a16:creationId xmlns:a16="http://schemas.microsoft.com/office/drawing/2014/main" id="{44838416-64E2-4B8A-B0BE-38B6123CE7AB}"/>
                </a:ext>
              </a:extLst>
            </p:cNvPr>
            <p:cNvGrpSpPr/>
            <p:nvPr/>
          </p:nvGrpSpPr>
          <p:grpSpPr>
            <a:xfrm>
              <a:off x="11087551" y="4805916"/>
              <a:ext cx="468994" cy="901546"/>
              <a:chOff x="5304862" y="-789923"/>
              <a:chExt cx="645890" cy="1241591"/>
            </a:xfrm>
          </p:grpSpPr>
          <p:grpSp>
            <p:nvGrpSpPr>
              <p:cNvPr id="49" name="그룹 24">
                <a:extLst>
                  <a:ext uri="{FF2B5EF4-FFF2-40B4-BE49-F238E27FC236}">
                    <a16:creationId xmlns:a16="http://schemas.microsoft.com/office/drawing/2014/main" id="{E7EF55E3-CB9F-48ED-87C1-08F32340C6BA}"/>
                  </a:ext>
                </a:extLst>
              </p:cNvPr>
              <p:cNvGrpSpPr/>
              <p:nvPr userDrawn="1"/>
            </p:nvGrpSpPr>
            <p:grpSpPr>
              <a:xfrm>
                <a:off x="5377232" y="-789923"/>
                <a:ext cx="495969" cy="1052585"/>
                <a:chOff x="5868144" y="-857099"/>
                <a:chExt cx="495969" cy="1052585"/>
              </a:xfrm>
            </p:grpSpPr>
            <p:sp>
              <p:nvSpPr>
                <p:cNvPr id="54" name="이등변 삼각형 49">
                  <a:extLst>
                    <a:ext uri="{FF2B5EF4-FFF2-40B4-BE49-F238E27FC236}">
                      <a16:creationId xmlns:a16="http://schemas.microsoft.com/office/drawing/2014/main" id="{28216990-4F60-4C97-A358-84C93070C22A}"/>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5" name="자유형: 도형 30">
                  <a:extLst>
                    <a:ext uri="{FF2B5EF4-FFF2-40B4-BE49-F238E27FC236}">
                      <a16:creationId xmlns:a16="http://schemas.microsoft.com/office/drawing/2014/main" id="{D96BE585-05E0-4033-B2FB-312588F9F104}"/>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6" name="자유형: 도형 31">
                  <a:extLst>
                    <a:ext uri="{FF2B5EF4-FFF2-40B4-BE49-F238E27FC236}">
                      <a16:creationId xmlns:a16="http://schemas.microsoft.com/office/drawing/2014/main" id="{CEA24E68-55C7-4862-96C3-1274E6ED7550}"/>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sp>
            <p:nvSpPr>
              <p:cNvPr id="50" name="타원 25">
                <a:extLst>
                  <a:ext uri="{FF2B5EF4-FFF2-40B4-BE49-F238E27FC236}">
                    <a16:creationId xmlns:a16="http://schemas.microsoft.com/office/drawing/2014/main" id="{83751921-BBCD-40BB-9C8D-EE9005C6AD62}"/>
                  </a:ext>
                </a:extLst>
              </p:cNvPr>
              <p:cNvSpPr/>
              <p:nvPr userDrawn="1"/>
            </p:nvSpPr>
            <p:spPr>
              <a:xfrm>
                <a:off x="5535216" y="-351600"/>
                <a:ext cx="180000" cy="180000"/>
              </a:xfrm>
              <a:prstGeom prst="ellipse">
                <a:avLst/>
              </a:prstGeom>
              <a:solidFill>
                <a:srgbClr val="46AEB8"/>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1" name="직사각형 26">
                <a:extLst>
                  <a:ext uri="{FF2B5EF4-FFF2-40B4-BE49-F238E27FC236}">
                    <a16:creationId xmlns:a16="http://schemas.microsoft.com/office/drawing/2014/main" id="{92FAE15D-637E-4A82-9437-8BDF92AC2116}"/>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2" name="자유형: 도형 27">
                <a:extLst>
                  <a:ext uri="{FF2B5EF4-FFF2-40B4-BE49-F238E27FC236}">
                    <a16:creationId xmlns:a16="http://schemas.microsoft.com/office/drawing/2014/main" id="{4E23ACC3-7A6C-4563-A8DC-97C9FA37BDAF}"/>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53" name="자유형: 도형 28">
                <a:extLst>
                  <a:ext uri="{FF2B5EF4-FFF2-40B4-BE49-F238E27FC236}">
                    <a16:creationId xmlns:a16="http://schemas.microsoft.com/office/drawing/2014/main" id="{19885A41-8F4B-4C95-845E-D567F1462026}"/>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grpSp>
      <p:sp>
        <p:nvSpPr>
          <p:cNvPr id="75" name="Rectangle 74"/>
          <p:cNvSpPr/>
          <p:nvPr/>
        </p:nvSpPr>
        <p:spPr>
          <a:xfrm>
            <a:off x="-1" y="582072"/>
            <a:ext cx="5583115" cy="461665"/>
          </a:xfrm>
          <a:prstGeom prst="rect">
            <a:avLst/>
          </a:prstGeom>
        </p:spPr>
        <p:txBody>
          <a:bodyPr wrap="square">
            <a:spAutoFit/>
          </a:bodyPr>
          <a:lstStyle/>
          <a:p>
            <a:pPr algn="ctr"/>
            <a:r>
              <a:rPr lang="en-US" sz="2400" dirty="0">
                <a:solidFill>
                  <a:schemeClr val="bg1"/>
                </a:solidFill>
                <a:latin typeface="Al Qabas Bold" panose="00000800000000000000" pitchFamily="2" charset="-78"/>
                <a:cs typeface="Al Qabas Bold" panose="00000800000000000000" pitchFamily="2" charset="-78"/>
              </a:rPr>
              <a:t>Future Companies Innovation Programs </a:t>
            </a:r>
          </a:p>
        </p:txBody>
      </p:sp>
      <p:pic>
        <p:nvPicPr>
          <p:cNvPr id="48" name="Picture 47">
            <a:extLst>
              <a:ext uri="{FF2B5EF4-FFF2-40B4-BE49-F238E27FC236}">
                <a16:creationId xmlns:a16="http://schemas.microsoft.com/office/drawing/2014/main" id="{9F3DAAE5-1268-4448-B517-8344167724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4055035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rgbClr val="4BAFBA"/>
        </a:solidFill>
        <a:effectLst/>
      </p:bgPr>
    </p:bg>
    <p:spTree>
      <p:nvGrpSpPr>
        <p:cNvPr id="1" name=""/>
        <p:cNvGrpSpPr/>
        <p:nvPr/>
      </p:nvGrpSpPr>
      <p:grpSpPr>
        <a:xfrm>
          <a:off x="0" y="0"/>
          <a:ext cx="0" cy="0"/>
          <a:chOff x="0" y="0"/>
          <a:chExt cx="0" cy="0"/>
        </a:xfrm>
      </p:grpSpPr>
      <p:grpSp>
        <p:nvGrpSpPr>
          <p:cNvPr id="17" name="مجموعة 16"/>
          <p:cNvGrpSpPr/>
          <p:nvPr/>
        </p:nvGrpSpPr>
        <p:grpSpPr>
          <a:xfrm>
            <a:off x="10297633" y="4805916"/>
            <a:ext cx="2146600" cy="2297105"/>
            <a:chOff x="10297633" y="4805916"/>
            <a:chExt cx="2146600" cy="2297105"/>
          </a:xfrm>
        </p:grpSpPr>
        <p:grpSp>
          <p:nvGrpSpPr>
            <p:cNvPr id="18" name="그룹 4">
              <a:extLst>
                <a:ext uri="{FF2B5EF4-FFF2-40B4-BE49-F238E27FC236}">
                  <a16:creationId xmlns:a16="http://schemas.microsoft.com/office/drawing/2014/main" id="{71752301-D92E-4D79-BF2B-4305B126D797}"/>
                </a:ext>
              </a:extLst>
            </p:cNvPr>
            <p:cNvGrpSpPr/>
            <p:nvPr/>
          </p:nvGrpSpPr>
          <p:grpSpPr>
            <a:xfrm>
              <a:off x="10297633" y="5536241"/>
              <a:ext cx="2146600" cy="1566780"/>
              <a:chOff x="2401342" y="248706"/>
              <a:chExt cx="5620059" cy="3598510"/>
            </a:xfrm>
            <a:solidFill>
              <a:schemeClr val="bg1"/>
            </a:solidFill>
          </p:grpSpPr>
          <p:sp>
            <p:nvSpPr>
              <p:cNvPr id="29" name="Oval 11">
                <a:extLst>
                  <a:ext uri="{FF2B5EF4-FFF2-40B4-BE49-F238E27FC236}">
                    <a16:creationId xmlns:a16="http://schemas.microsoft.com/office/drawing/2014/main" id="{E3ED16A4-1376-4238-9F5E-F0B1FFDB562F}"/>
                  </a:ext>
                </a:extLst>
              </p:cNvPr>
              <p:cNvSpPr/>
              <p:nvPr userDrawn="1"/>
            </p:nvSpPr>
            <p:spPr>
              <a:xfrm>
                <a:off x="4283968" y="941198"/>
                <a:ext cx="956850" cy="95685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0" name="Oval 11">
                <a:extLst>
                  <a:ext uri="{FF2B5EF4-FFF2-40B4-BE49-F238E27FC236}">
                    <a16:creationId xmlns:a16="http://schemas.microsoft.com/office/drawing/2014/main" id="{65098AB4-3535-4F1E-89FE-167B43C54770}"/>
                  </a:ext>
                </a:extLst>
              </p:cNvPr>
              <p:cNvSpPr/>
              <p:nvPr userDrawn="1"/>
            </p:nvSpPr>
            <p:spPr>
              <a:xfrm>
                <a:off x="4080672" y="1386488"/>
                <a:ext cx="491180" cy="4911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1" name="Oval 11">
                <a:extLst>
                  <a:ext uri="{FF2B5EF4-FFF2-40B4-BE49-F238E27FC236}">
                    <a16:creationId xmlns:a16="http://schemas.microsoft.com/office/drawing/2014/main" id="{825C163D-A1BF-41C8-B303-595E350C1FDA}"/>
                  </a:ext>
                </a:extLst>
              </p:cNvPr>
              <p:cNvSpPr/>
              <p:nvPr userDrawn="1"/>
            </p:nvSpPr>
            <p:spPr>
              <a:xfrm>
                <a:off x="3485352" y="1717923"/>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2" name="Oval 11">
                <a:extLst>
                  <a:ext uri="{FF2B5EF4-FFF2-40B4-BE49-F238E27FC236}">
                    <a16:creationId xmlns:a16="http://schemas.microsoft.com/office/drawing/2014/main" id="{8DC744F5-F671-4926-8885-018D87EFF748}"/>
                  </a:ext>
                </a:extLst>
              </p:cNvPr>
              <p:cNvSpPr/>
              <p:nvPr userDrawn="1"/>
            </p:nvSpPr>
            <p:spPr>
              <a:xfrm>
                <a:off x="2886827" y="1894030"/>
                <a:ext cx="1190640" cy="1190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3" name="Oval 11">
                <a:extLst>
                  <a:ext uri="{FF2B5EF4-FFF2-40B4-BE49-F238E27FC236}">
                    <a16:creationId xmlns:a16="http://schemas.microsoft.com/office/drawing/2014/main" id="{645BFE60-66EB-4AB1-99BB-AC1028C9DAB2}"/>
                  </a:ext>
                </a:extLst>
              </p:cNvPr>
              <p:cNvSpPr/>
              <p:nvPr userDrawn="1"/>
            </p:nvSpPr>
            <p:spPr>
              <a:xfrm>
                <a:off x="2401342" y="251623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4" name="Oval 11">
                <a:extLst>
                  <a:ext uri="{FF2B5EF4-FFF2-40B4-BE49-F238E27FC236}">
                    <a16:creationId xmlns:a16="http://schemas.microsoft.com/office/drawing/2014/main" id="{9752675A-9CE1-4787-BDA7-2F13CE27E255}"/>
                  </a:ext>
                </a:extLst>
              </p:cNvPr>
              <p:cNvSpPr/>
              <p:nvPr userDrawn="1"/>
            </p:nvSpPr>
            <p:spPr>
              <a:xfrm>
                <a:off x="3017096" y="2797485"/>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5" name="Oval 11">
                <a:extLst>
                  <a:ext uri="{FF2B5EF4-FFF2-40B4-BE49-F238E27FC236}">
                    <a16:creationId xmlns:a16="http://schemas.microsoft.com/office/drawing/2014/main" id="{70AA3E2F-FFD7-41C8-937B-1BB1FD6D48AA}"/>
                  </a:ext>
                </a:extLst>
              </p:cNvPr>
              <p:cNvSpPr/>
              <p:nvPr userDrawn="1"/>
            </p:nvSpPr>
            <p:spPr>
              <a:xfrm>
                <a:off x="3562974" y="2003019"/>
                <a:ext cx="1844197" cy="184419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6" name="Oval 11">
                <a:extLst>
                  <a:ext uri="{FF2B5EF4-FFF2-40B4-BE49-F238E27FC236}">
                    <a16:creationId xmlns:a16="http://schemas.microsoft.com/office/drawing/2014/main" id="{E2FB70C2-4275-44C2-BEBB-19D2A59B2B29}"/>
                  </a:ext>
                </a:extLst>
              </p:cNvPr>
              <p:cNvSpPr/>
              <p:nvPr userDrawn="1"/>
            </p:nvSpPr>
            <p:spPr>
              <a:xfrm>
                <a:off x="4999309" y="3011131"/>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7" name="Oval 11">
                <a:extLst>
                  <a:ext uri="{FF2B5EF4-FFF2-40B4-BE49-F238E27FC236}">
                    <a16:creationId xmlns:a16="http://schemas.microsoft.com/office/drawing/2014/main" id="{BBB44E7F-6D1B-47B6-9E98-3ED138935D38}"/>
                  </a:ext>
                </a:extLst>
              </p:cNvPr>
              <p:cNvSpPr/>
              <p:nvPr userDrawn="1"/>
            </p:nvSpPr>
            <p:spPr>
              <a:xfrm>
                <a:off x="5653222" y="2981733"/>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8" name="Oval 11">
                <a:extLst>
                  <a:ext uri="{FF2B5EF4-FFF2-40B4-BE49-F238E27FC236}">
                    <a16:creationId xmlns:a16="http://schemas.microsoft.com/office/drawing/2014/main" id="{6C2339E1-B72E-4353-8A5C-175C317F45CF}"/>
                  </a:ext>
                </a:extLst>
              </p:cNvPr>
              <p:cNvSpPr/>
              <p:nvPr userDrawn="1"/>
            </p:nvSpPr>
            <p:spPr>
              <a:xfrm>
                <a:off x="6035666" y="2445747"/>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39" name="Oval 11">
                <a:extLst>
                  <a:ext uri="{FF2B5EF4-FFF2-40B4-BE49-F238E27FC236}">
                    <a16:creationId xmlns:a16="http://schemas.microsoft.com/office/drawing/2014/main" id="{658111E6-1D20-456F-800A-B2F95B3FF91B}"/>
                  </a:ext>
                </a:extLst>
              </p:cNvPr>
              <p:cNvSpPr/>
              <p:nvPr userDrawn="1"/>
            </p:nvSpPr>
            <p:spPr>
              <a:xfrm>
                <a:off x="7037784" y="2729409"/>
                <a:ext cx="784747" cy="78474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0" name="Oval 11">
                <a:extLst>
                  <a:ext uri="{FF2B5EF4-FFF2-40B4-BE49-F238E27FC236}">
                    <a16:creationId xmlns:a16="http://schemas.microsoft.com/office/drawing/2014/main" id="{0678419F-6DC9-4A44-A8DE-1A75E6FE4310}"/>
                  </a:ext>
                </a:extLst>
              </p:cNvPr>
              <p:cNvSpPr/>
              <p:nvPr userDrawn="1"/>
            </p:nvSpPr>
            <p:spPr>
              <a:xfrm>
                <a:off x="6658215" y="1725625"/>
                <a:ext cx="1363186" cy="136318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1" name="Oval 11">
                <a:extLst>
                  <a:ext uri="{FF2B5EF4-FFF2-40B4-BE49-F238E27FC236}">
                    <a16:creationId xmlns:a16="http://schemas.microsoft.com/office/drawing/2014/main" id="{47EA14DE-3051-4A53-AFAB-78F38092F6BF}"/>
                  </a:ext>
                </a:extLst>
              </p:cNvPr>
              <p:cNvSpPr/>
              <p:nvPr userDrawn="1"/>
            </p:nvSpPr>
            <p:spPr>
              <a:xfrm>
                <a:off x="4702059" y="880592"/>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2" name="Oval 11">
                <a:extLst>
                  <a:ext uri="{FF2B5EF4-FFF2-40B4-BE49-F238E27FC236}">
                    <a16:creationId xmlns:a16="http://schemas.microsoft.com/office/drawing/2014/main" id="{E8861E65-EAD0-466F-B6C6-5253411D3A55}"/>
                  </a:ext>
                </a:extLst>
              </p:cNvPr>
              <p:cNvSpPr/>
              <p:nvPr userDrawn="1"/>
            </p:nvSpPr>
            <p:spPr>
              <a:xfrm>
                <a:off x="5200227" y="115344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43" name="Oval 11">
                <a:extLst>
                  <a:ext uri="{FF2B5EF4-FFF2-40B4-BE49-F238E27FC236}">
                    <a16:creationId xmlns:a16="http://schemas.microsoft.com/office/drawing/2014/main" id="{F0A73230-26FA-4986-B498-5344E4819AB0}"/>
                  </a:ext>
                </a:extLst>
              </p:cNvPr>
              <p:cNvSpPr/>
              <p:nvPr userDrawn="1"/>
            </p:nvSpPr>
            <p:spPr>
              <a:xfrm>
                <a:off x="5945245" y="1484448"/>
                <a:ext cx="701108" cy="70110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4" name="Oval 11">
                <a:extLst>
                  <a:ext uri="{FF2B5EF4-FFF2-40B4-BE49-F238E27FC236}">
                    <a16:creationId xmlns:a16="http://schemas.microsoft.com/office/drawing/2014/main" id="{6F66F626-346C-49CA-B56E-D85565363C03}"/>
                  </a:ext>
                </a:extLst>
              </p:cNvPr>
              <p:cNvSpPr/>
              <p:nvPr userDrawn="1"/>
            </p:nvSpPr>
            <p:spPr>
              <a:xfrm>
                <a:off x="6121822" y="1792219"/>
                <a:ext cx="1040194" cy="104019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5" name="Oval 11">
                <a:extLst>
                  <a:ext uri="{FF2B5EF4-FFF2-40B4-BE49-F238E27FC236}">
                    <a16:creationId xmlns:a16="http://schemas.microsoft.com/office/drawing/2014/main" id="{9483083D-2EA9-47BD-B7D3-431AFD4D109C}"/>
                  </a:ext>
                </a:extLst>
              </p:cNvPr>
              <p:cNvSpPr/>
              <p:nvPr userDrawn="1"/>
            </p:nvSpPr>
            <p:spPr>
              <a:xfrm>
                <a:off x="4251327" y="1369850"/>
                <a:ext cx="2136016" cy="213601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sp>
            <p:nvSpPr>
              <p:cNvPr id="56" name="사다리꼴 22">
                <a:extLst>
                  <a:ext uri="{FF2B5EF4-FFF2-40B4-BE49-F238E27FC236}">
                    <a16:creationId xmlns:a16="http://schemas.microsoft.com/office/drawing/2014/main" id="{370D5F0B-6713-44A3-87F1-5C4347632CD8}"/>
                  </a:ext>
                </a:extLst>
              </p:cNvPr>
              <p:cNvSpPr/>
              <p:nvPr userDrawn="1"/>
            </p:nvSpPr>
            <p:spPr>
              <a:xfrm>
                <a:off x="4765704" y="248706"/>
                <a:ext cx="608632" cy="1216152"/>
              </a:xfrm>
              <a:prstGeom prst="trapezoi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solidFill>
                </a:endParaRPr>
              </a:p>
            </p:txBody>
          </p:sp>
        </p:grpSp>
        <p:grpSp>
          <p:nvGrpSpPr>
            <p:cNvPr id="19" name="그룹 23">
              <a:extLst>
                <a:ext uri="{FF2B5EF4-FFF2-40B4-BE49-F238E27FC236}">
                  <a16:creationId xmlns:a16="http://schemas.microsoft.com/office/drawing/2014/main" id="{44838416-64E2-4B8A-B0BE-38B6123CE7AB}"/>
                </a:ext>
              </a:extLst>
            </p:cNvPr>
            <p:cNvGrpSpPr/>
            <p:nvPr/>
          </p:nvGrpSpPr>
          <p:grpSpPr>
            <a:xfrm>
              <a:off x="11087551" y="4805916"/>
              <a:ext cx="468994" cy="901546"/>
              <a:chOff x="5304862" y="-789923"/>
              <a:chExt cx="645890" cy="1241591"/>
            </a:xfrm>
          </p:grpSpPr>
          <p:grpSp>
            <p:nvGrpSpPr>
              <p:cNvPr id="21" name="그룹 24">
                <a:extLst>
                  <a:ext uri="{FF2B5EF4-FFF2-40B4-BE49-F238E27FC236}">
                    <a16:creationId xmlns:a16="http://schemas.microsoft.com/office/drawing/2014/main" id="{E7EF55E3-CB9F-48ED-87C1-08F32340C6BA}"/>
                  </a:ext>
                </a:extLst>
              </p:cNvPr>
              <p:cNvGrpSpPr/>
              <p:nvPr userDrawn="1"/>
            </p:nvGrpSpPr>
            <p:grpSpPr>
              <a:xfrm>
                <a:off x="5377232" y="-789923"/>
                <a:ext cx="495969" cy="1052585"/>
                <a:chOff x="5868144" y="-857099"/>
                <a:chExt cx="495969" cy="1052585"/>
              </a:xfrm>
            </p:grpSpPr>
            <p:sp>
              <p:nvSpPr>
                <p:cNvPr id="26" name="이등변 삼각형 49">
                  <a:extLst>
                    <a:ext uri="{FF2B5EF4-FFF2-40B4-BE49-F238E27FC236}">
                      <a16:creationId xmlns:a16="http://schemas.microsoft.com/office/drawing/2014/main" id="{28216990-4F60-4C97-A358-84C93070C22A}"/>
                    </a:ext>
                  </a:extLst>
                </p:cNvPr>
                <p:cNvSpPr/>
                <p:nvPr userDrawn="1"/>
              </p:nvSpPr>
              <p:spPr>
                <a:xfrm>
                  <a:off x="5868144" y="-853769"/>
                  <a:ext cx="495969" cy="1049255"/>
                </a:xfrm>
                <a:custGeom>
                  <a:avLst/>
                  <a:gdLst>
                    <a:gd name="connsiteX0" fmla="*/ 0 w 311344"/>
                    <a:gd name="connsiteY0" fmla="*/ 1049255 h 1049255"/>
                    <a:gd name="connsiteX1" fmla="*/ 155672 w 311344"/>
                    <a:gd name="connsiteY1" fmla="*/ 0 h 1049255"/>
                    <a:gd name="connsiteX2" fmla="*/ 311344 w 311344"/>
                    <a:gd name="connsiteY2" fmla="*/ 1049255 h 1049255"/>
                    <a:gd name="connsiteX3" fmla="*/ 0 w 311344"/>
                    <a:gd name="connsiteY3" fmla="*/ 1049255 h 1049255"/>
                    <a:gd name="connsiteX0" fmla="*/ 45684 w 357028"/>
                    <a:gd name="connsiteY0" fmla="*/ 1049255 h 1049255"/>
                    <a:gd name="connsiteX1" fmla="*/ 201356 w 357028"/>
                    <a:gd name="connsiteY1" fmla="*/ 0 h 1049255"/>
                    <a:gd name="connsiteX2" fmla="*/ 357028 w 357028"/>
                    <a:gd name="connsiteY2" fmla="*/ 1049255 h 1049255"/>
                    <a:gd name="connsiteX3" fmla="*/ 45684 w 357028"/>
                    <a:gd name="connsiteY3" fmla="*/ 1049255 h 1049255"/>
                    <a:gd name="connsiteX0" fmla="*/ 45684 w 416158"/>
                    <a:gd name="connsiteY0" fmla="*/ 1049255 h 1049255"/>
                    <a:gd name="connsiteX1" fmla="*/ 201356 w 416158"/>
                    <a:gd name="connsiteY1" fmla="*/ 0 h 1049255"/>
                    <a:gd name="connsiteX2" fmla="*/ 357028 w 416158"/>
                    <a:gd name="connsiteY2" fmla="*/ 1049255 h 1049255"/>
                    <a:gd name="connsiteX3" fmla="*/ 45684 w 416158"/>
                    <a:gd name="connsiteY3" fmla="*/ 1049255 h 1049255"/>
                    <a:gd name="connsiteX0" fmla="*/ 87161 w 457635"/>
                    <a:gd name="connsiteY0" fmla="*/ 1049255 h 1049255"/>
                    <a:gd name="connsiteX1" fmla="*/ 242833 w 457635"/>
                    <a:gd name="connsiteY1" fmla="*/ 0 h 1049255"/>
                    <a:gd name="connsiteX2" fmla="*/ 398505 w 457635"/>
                    <a:gd name="connsiteY2" fmla="*/ 1049255 h 1049255"/>
                    <a:gd name="connsiteX3" fmla="*/ 87161 w 457635"/>
                    <a:gd name="connsiteY3" fmla="*/ 1049255 h 1049255"/>
                    <a:gd name="connsiteX0" fmla="*/ 87161 w 500627"/>
                    <a:gd name="connsiteY0" fmla="*/ 1049255 h 1049255"/>
                    <a:gd name="connsiteX1" fmla="*/ 242833 w 500627"/>
                    <a:gd name="connsiteY1" fmla="*/ 0 h 1049255"/>
                    <a:gd name="connsiteX2" fmla="*/ 398505 w 500627"/>
                    <a:gd name="connsiteY2" fmla="*/ 1049255 h 1049255"/>
                    <a:gd name="connsiteX3" fmla="*/ 87161 w 500627"/>
                    <a:gd name="connsiteY3" fmla="*/ 1049255 h 1049255"/>
                    <a:gd name="connsiteX0" fmla="*/ 91187 w 504653"/>
                    <a:gd name="connsiteY0" fmla="*/ 1049255 h 1049255"/>
                    <a:gd name="connsiteX1" fmla="*/ 246859 w 504653"/>
                    <a:gd name="connsiteY1" fmla="*/ 0 h 1049255"/>
                    <a:gd name="connsiteX2" fmla="*/ 402531 w 504653"/>
                    <a:gd name="connsiteY2" fmla="*/ 1049255 h 1049255"/>
                    <a:gd name="connsiteX3" fmla="*/ 91187 w 504653"/>
                    <a:gd name="connsiteY3" fmla="*/ 1049255 h 1049255"/>
                    <a:gd name="connsiteX0" fmla="*/ 91187 w 500775"/>
                    <a:gd name="connsiteY0" fmla="*/ 1049255 h 1049255"/>
                    <a:gd name="connsiteX1" fmla="*/ 246859 w 500775"/>
                    <a:gd name="connsiteY1" fmla="*/ 0 h 1049255"/>
                    <a:gd name="connsiteX2" fmla="*/ 402531 w 500775"/>
                    <a:gd name="connsiteY2" fmla="*/ 1049255 h 1049255"/>
                    <a:gd name="connsiteX3" fmla="*/ 91187 w 500775"/>
                    <a:gd name="connsiteY3" fmla="*/ 1049255 h 1049255"/>
                    <a:gd name="connsiteX0" fmla="*/ 91187 w 484758"/>
                    <a:gd name="connsiteY0" fmla="*/ 1049255 h 1049255"/>
                    <a:gd name="connsiteX1" fmla="*/ 246859 w 484758"/>
                    <a:gd name="connsiteY1" fmla="*/ 0 h 1049255"/>
                    <a:gd name="connsiteX2" fmla="*/ 402531 w 484758"/>
                    <a:gd name="connsiteY2" fmla="*/ 1049255 h 1049255"/>
                    <a:gd name="connsiteX3" fmla="*/ 91187 w 484758"/>
                    <a:gd name="connsiteY3" fmla="*/ 1049255 h 1049255"/>
                    <a:gd name="connsiteX0" fmla="*/ 91187 w 488692"/>
                    <a:gd name="connsiteY0" fmla="*/ 1049255 h 1049255"/>
                    <a:gd name="connsiteX1" fmla="*/ 246859 w 488692"/>
                    <a:gd name="connsiteY1" fmla="*/ 0 h 1049255"/>
                    <a:gd name="connsiteX2" fmla="*/ 402531 w 488692"/>
                    <a:gd name="connsiteY2" fmla="*/ 1049255 h 1049255"/>
                    <a:gd name="connsiteX3" fmla="*/ 91187 w 488692"/>
                    <a:gd name="connsiteY3" fmla="*/ 1049255 h 1049255"/>
                    <a:gd name="connsiteX0" fmla="*/ 91187 w 492707"/>
                    <a:gd name="connsiteY0" fmla="*/ 1049255 h 1049255"/>
                    <a:gd name="connsiteX1" fmla="*/ 246859 w 492707"/>
                    <a:gd name="connsiteY1" fmla="*/ 0 h 1049255"/>
                    <a:gd name="connsiteX2" fmla="*/ 402531 w 492707"/>
                    <a:gd name="connsiteY2" fmla="*/ 1049255 h 1049255"/>
                    <a:gd name="connsiteX3" fmla="*/ 91187 w 492707"/>
                    <a:gd name="connsiteY3" fmla="*/ 1049255 h 1049255"/>
                    <a:gd name="connsiteX0" fmla="*/ 95257 w 496777"/>
                    <a:gd name="connsiteY0" fmla="*/ 1049255 h 1049255"/>
                    <a:gd name="connsiteX1" fmla="*/ 250929 w 496777"/>
                    <a:gd name="connsiteY1" fmla="*/ 0 h 1049255"/>
                    <a:gd name="connsiteX2" fmla="*/ 406601 w 496777"/>
                    <a:gd name="connsiteY2" fmla="*/ 1049255 h 1049255"/>
                    <a:gd name="connsiteX3" fmla="*/ 95257 w 496777"/>
                    <a:gd name="connsiteY3" fmla="*/ 1049255 h 1049255"/>
                    <a:gd name="connsiteX0" fmla="*/ 95257 w 485293"/>
                    <a:gd name="connsiteY0" fmla="*/ 1049255 h 1049255"/>
                    <a:gd name="connsiteX1" fmla="*/ 250929 w 485293"/>
                    <a:gd name="connsiteY1" fmla="*/ 0 h 1049255"/>
                    <a:gd name="connsiteX2" fmla="*/ 406601 w 485293"/>
                    <a:gd name="connsiteY2" fmla="*/ 1049255 h 1049255"/>
                    <a:gd name="connsiteX3" fmla="*/ 95257 w 485293"/>
                    <a:gd name="connsiteY3" fmla="*/ 1049255 h 1049255"/>
                    <a:gd name="connsiteX0" fmla="*/ 95257 w 494828"/>
                    <a:gd name="connsiteY0" fmla="*/ 1049255 h 1049255"/>
                    <a:gd name="connsiteX1" fmla="*/ 250929 w 494828"/>
                    <a:gd name="connsiteY1" fmla="*/ 0 h 1049255"/>
                    <a:gd name="connsiteX2" fmla="*/ 406601 w 494828"/>
                    <a:gd name="connsiteY2" fmla="*/ 1049255 h 1049255"/>
                    <a:gd name="connsiteX3" fmla="*/ 95257 w 494828"/>
                    <a:gd name="connsiteY3" fmla="*/ 1049255 h 1049255"/>
                    <a:gd name="connsiteX0" fmla="*/ 95257 w 493814"/>
                    <a:gd name="connsiteY0" fmla="*/ 1049255 h 1049255"/>
                    <a:gd name="connsiteX1" fmla="*/ 250929 w 493814"/>
                    <a:gd name="connsiteY1" fmla="*/ 0 h 1049255"/>
                    <a:gd name="connsiteX2" fmla="*/ 406601 w 493814"/>
                    <a:gd name="connsiteY2" fmla="*/ 1049255 h 1049255"/>
                    <a:gd name="connsiteX3" fmla="*/ 95257 w 493814"/>
                    <a:gd name="connsiteY3" fmla="*/ 1049255 h 1049255"/>
                    <a:gd name="connsiteX0" fmla="*/ 95257 w 496864"/>
                    <a:gd name="connsiteY0" fmla="*/ 1049255 h 1049255"/>
                    <a:gd name="connsiteX1" fmla="*/ 250929 w 496864"/>
                    <a:gd name="connsiteY1" fmla="*/ 0 h 1049255"/>
                    <a:gd name="connsiteX2" fmla="*/ 406601 w 496864"/>
                    <a:gd name="connsiteY2" fmla="*/ 1049255 h 1049255"/>
                    <a:gd name="connsiteX3" fmla="*/ 95257 w 496864"/>
                    <a:gd name="connsiteY3" fmla="*/ 1049255 h 1049255"/>
                    <a:gd name="connsiteX0" fmla="*/ 95257 w 497887"/>
                    <a:gd name="connsiteY0" fmla="*/ 1049255 h 1049255"/>
                    <a:gd name="connsiteX1" fmla="*/ 250929 w 497887"/>
                    <a:gd name="connsiteY1" fmla="*/ 0 h 1049255"/>
                    <a:gd name="connsiteX2" fmla="*/ 406601 w 497887"/>
                    <a:gd name="connsiteY2" fmla="*/ 1049255 h 1049255"/>
                    <a:gd name="connsiteX3" fmla="*/ 95257 w 497887"/>
                    <a:gd name="connsiteY3" fmla="*/ 1049255 h 1049255"/>
                    <a:gd name="connsiteX0" fmla="*/ 95257 w 495969"/>
                    <a:gd name="connsiteY0" fmla="*/ 1049255 h 1049255"/>
                    <a:gd name="connsiteX1" fmla="*/ 250929 w 495969"/>
                    <a:gd name="connsiteY1" fmla="*/ 0 h 1049255"/>
                    <a:gd name="connsiteX2" fmla="*/ 406601 w 495969"/>
                    <a:gd name="connsiteY2" fmla="*/ 1049255 h 1049255"/>
                    <a:gd name="connsiteX3" fmla="*/ 95257 w 495969"/>
                    <a:gd name="connsiteY3" fmla="*/ 1049255 h 1049255"/>
                  </a:gdLst>
                  <a:ahLst/>
                  <a:cxnLst>
                    <a:cxn ang="0">
                      <a:pos x="connsiteX0" y="connsiteY0"/>
                    </a:cxn>
                    <a:cxn ang="0">
                      <a:pos x="connsiteX1" y="connsiteY1"/>
                    </a:cxn>
                    <a:cxn ang="0">
                      <a:pos x="connsiteX2" y="connsiteY2"/>
                    </a:cxn>
                    <a:cxn ang="0">
                      <a:pos x="connsiteX3" y="connsiteY3"/>
                    </a:cxn>
                  </a:cxnLst>
                  <a:rect l="l" t="t" r="r" b="b"/>
                  <a:pathLst>
                    <a:path w="495969" h="1049255">
                      <a:moveTo>
                        <a:pt x="95257" y="1049255"/>
                      </a:moveTo>
                      <a:cubicBezTo>
                        <a:pt x="6676" y="723357"/>
                        <a:pt x="-121664" y="317947"/>
                        <a:pt x="250929" y="0"/>
                      </a:cubicBezTo>
                      <a:cubicBezTo>
                        <a:pt x="612920" y="328549"/>
                        <a:pt x="489882" y="781667"/>
                        <a:pt x="406601" y="1049255"/>
                      </a:cubicBezTo>
                      <a:lnTo>
                        <a:pt x="95257" y="1049255"/>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7" name="자유형: 도형 30">
                  <a:extLst>
                    <a:ext uri="{FF2B5EF4-FFF2-40B4-BE49-F238E27FC236}">
                      <a16:creationId xmlns:a16="http://schemas.microsoft.com/office/drawing/2014/main" id="{D96BE585-05E0-4033-B2FB-312588F9F104}"/>
                    </a:ext>
                  </a:extLst>
                </p:cNvPr>
                <p:cNvSpPr/>
                <p:nvPr userDrawn="1"/>
              </p:nvSpPr>
              <p:spPr>
                <a:xfrm>
                  <a:off x="5939427" y="102551"/>
                  <a:ext cx="364003" cy="92935"/>
                </a:xfrm>
                <a:custGeom>
                  <a:avLst/>
                  <a:gdLst>
                    <a:gd name="connsiteX0" fmla="*/ 0 w 364003"/>
                    <a:gd name="connsiteY0" fmla="*/ 0 h 92935"/>
                    <a:gd name="connsiteX1" fmla="*/ 364003 w 364003"/>
                    <a:gd name="connsiteY1" fmla="*/ 0 h 92935"/>
                    <a:gd name="connsiteX2" fmla="*/ 336518 w 364003"/>
                    <a:gd name="connsiteY2" fmla="*/ 92935 h 92935"/>
                    <a:gd name="connsiteX3" fmla="*/ 25174 w 364003"/>
                    <a:gd name="connsiteY3" fmla="*/ 92935 h 92935"/>
                  </a:gdLst>
                  <a:ahLst/>
                  <a:cxnLst>
                    <a:cxn ang="0">
                      <a:pos x="connsiteX0" y="connsiteY0"/>
                    </a:cxn>
                    <a:cxn ang="0">
                      <a:pos x="connsiteX1" y="connsiteY1"/>
                    </a:cxn>
                    <a:cxn ang="0">
                      <a:pos x="connsiteX2" y="connsiteY2"/>
                    </a:cxn>
                    <a:cxn ang="0">
                      <a:pos x="connsiteX3" y="connsiteY3"/>
                    </a:cxn>
                  </a:cxnLst>
                  <a:rect l="l" t="t" r="r" b="b"/>
                  <a:pathLst>
                    <a:path w="364003" h="92935">
                      <a:moveTo>
                        <a:pt x="0" y="0"/>
                      </a:moveTo>
                      <a:lnTo>
                        <a:pt x="364003" y="0"/>
                      </a:lnTo>
                      <a:lnTo>
                        <a:pt x="336518" y="92935"/>
                      </a:lnTo>
                      <a:lnTo>
                        <a:pt x="25174" y="92935"/>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8" name="자유형: 도형 31">
                  <a:extLst>
                    <a:ext uri="{FF2B5EF4-FFF2-40B4-BE49-F238E27FC236}">
                      <a16:creationId xmlns:a16="http://schemas.microsoft.com/office/drawing/2014/main" id="{CEA24E68-55C7-4862-96C3-1274E6ED7550}"/>
                    </a:ext>
                  </a:extLst>
                </p:cNvPr>
                <p:cNvSpPr/>
                <p:nvPr userDrawn="1"/>
              </p:nvSpPr>
              <p:spPr>
                <a:xfrm>
                  <a:off x="5893989" y="-857099"/>
                  <a:ext cx="444279" cy="350537"/>
                </a:xfrm>
                <a:custGeom>
                  <a:avLst/>
                  <a:gdLst>
                    <a:gd name="connsiteX0" fmla="*/ 227272 w 444279"/>
                    <a:gd name="connsiteY0" fmla="*/ 0 h 350537"/>
                    <a:gd name="connsiteX1" fmla="*/ 440556 w 444279"/>
                    <a:gd name="connsiteY1" fmla="*/ 335046 h 350537"/>
                    <a:gd name="connsiteX2" fmla="*/ 444279 w 444279"/>
                    <a:gd name="connsiteY2" fmla="*/ 350537 h 350537"/>
                    <a:gd name="connsiteX3" fmla="*/ 0 w 444279"/>
                    <a:gd name="connsiteY3" fmla="*/ 350537 h 350537"/>
                    <a:gd name="connsiteX4" fmla="*/ 8223 w 444279"/>
                    <a:gd name="connsiteY4" fmla="*/ 318604 h 350537"/>
                    <a:gd name="connsiteX5" fmla="*/ 227272 w 444279"/>
                    <a:gd name="connsiteY5" fmla="*/ 0 h 350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4279" h="350537">
                      <a:moveTo>
                        <a:pt x="227272" y="0"/>
                      </a:moveTo>
                      <a:cubicBezTo>
                        <a:pt x="340394" y="102672"/>
                        <a:pt x="406151" y="217508"/>
                        <a:pt x="440556" y="335046"/>
                      </a:cubicBezTo>
                      <a:lnTo>
                        <a:pt x="444279" y="350537"/>
                      </a:lnTo>
                      <a:lnTo>
                        <a:pt x="0" y="350537"/>
                      </a:lnTo>
                      <a:lnTo>
                        <a:pt x="8223" y="318604"/>
                      </a:lnTo>
                      <a:cubicBezTo>
                        <a:pt x="43321" y="207258"/>
                        <a:pt x="110837" y="99358"/>
                        <a:pt x="227272" y="0"/>
                      </a:cubicBezTo>
                      <a:close/>
                    </a:path>
                  </a:pathLst>
                </a:cu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sp>
            <p:nvSpPr>
              <p:cNvPr id="22" name="타원 25">
                <a:extLst>
                  <a:ext uri="{FF2B5EF4-FFF2-40B4-BE49-F238E27FC236}">
                    <a16:creationId xmlns:a16="http://schemas.microsoft.com/office/drawing/2014/main" id="{83751921-BBCD-40BB-9C8D-EE9005C6AD62}"/>
                  </a:ext>
                </a:extLst>
              </p:cNvPr>
              <p:cNvSpPr/>
              <p:nvPr userDrawn="1"/>
            </p:nvSpPr>
            <p:spPr>
              <a:xfrm>
                <a:off x="5535216" y="-351600"/>
                <a:ext cx="180000" cy="180000"/>
              </a:xfrm>
              <a:prstGeom prst="ellipse">
                <a:avLst/>
              </a:prstGeom>
              <a:solidFill>
                <a:srgbClr val="46AEB8"/>
              </a:solidFill>
              <a:ln w="127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3" name="직사각형 26">
                <a:extLst>
                  <a:ext uri="{FF2B5EF4-FFF2-40B4-BE49-F238E27FC236}">
                    <a16:creationId xmlns:a16="http://schemas.microsoft.com/office/drawing/2014/main" id="{92FAE15D-637E-4A82-9437-8BDF92AC2116}"/>
                  </a:ext>
                </a:extLst>
              </p:cNvPr>
              <p:cNvSpPr/>
              <p:nvPr userDrawn="1"/>
            </p:nvSpPr>
            <p:spPr>
              <a:xfrm flipH="1">
                <a:off x="5614416" y="6445"/>
                <a:ext cx="21600" cy="432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4" name="자유형: 도형 27">
                <a:extLst>
                  <a:ext uri="{FF2B5EF4-FFF2-40B4-BE49-F238E27FC236}">
                    <a16:creationId xmlns:a16="http://schemas.microsoft.com/office/drawing/2014/main" id="{4E23ACC3-7A6C-4563-A8DC-97C9FA37BDAF}"/>
                  </a:ext>
                </a:extLst>
              </p:cNvPr>
              <p:cNvSpPr/>
              <p:nvPr userDrawn="1"/>
            </p:nvSpPr>
            <p:spPr>
              <a:xfrm>
                <a:off x="5304862"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sp>
            <p:nvSpPr>
              <p:cNvPr id="25" name="자유형: 도형 28">
                <a:extLst>
                  <a:ext uri="{FF2B5EF4-FFF2-40B4-BE49-F238E27FC236}">
                    <a16:creationId xmlns:a16="http://schemas.microsoft.com/office/drawing/2014/main" id="{19885A41-8F4B-4C95-845E-D567F1462026}"/>
                  </a:ext>
                </a:extLst>
              </p:cNvPr>
              <p:cNvSpPr/>
              <p:nvPr userDrawn="1"/>
            </p:nvSpPr>
            <p:spPr>
              <a:xfrm flipH="1">
                <a:off x="5807099" y="-1556"/>
                <a:ext cx="143653" cy="453224"/>
              </a:xfrm>
              <a:custGeom>
                <a:avLst/>
                <a:gdLst>
                  <a:gd name="connsiteX0" fmla="*/ 71561 w 116619"/>
                  <a:gd name="connsiteY0" fmla="*/ 0 h 453224"/>
                  <a:gd name="connsiteX1" fmla="*/ 116619 w 116619"/>
                  <a:gd name="connsiteY1" fmla="*/ 145774 h 453224"/>
                  <a:gd name="connsiteX2" fmla="*/ 0 w 116619"/>
                  <a:gd name="connsiteY2" fmla="*/ 453224 h 453224"/>
                  <a:gd name="connsiteX3" fmla="*/ 71561 w 116619"/>
                  <a:gd name="connsiteY3" fmla="*/ 0 h 453224"/>
                  <a:gd name="connsiteX0" fmla="*/ 78782 w 123840"/>
                  <a:gd name="connsiteY0" fmla="*/ 0 h 453224"/>
                  <a:gd name="connsiteX1" fmla="*/ 123840 w 123840"/>
                  <a:gd name="connsiteY1" fmla="*/ 145774 h 453224"/>
                  <a:gd name="connsiteX2" fmla="*/ 7221 w 123840"/>
                  <a:gd name="connsiteY2" fmla="*/ 453224 h 453224"/>
                  <a:gd name="connsiteX3" fmla="*/ 78782 w 123840"/>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3711 w 138769"/>
                  <a:gd name="connsiteY0" fmla="*/ 0 h 453224"/>
                  <a:gd name="connsiteX1" fmla="*/ 138769 w 138769"/>
                  <a:gd name="connsiteY1" fmla="*/ 145774 h 453224"/>
                  <a:gd name="connsiteX2" fmla="*/ 22150 w 138769"/>
                  <a:gd name="connsiteY2" fmla="*/ 453224 h 453224"/>
                  <a:gd name="connsiteX3" fmla="*/ 93711 w 138769"/>
                  <a:gd name="connsiteY3" fmla="*/ 0 h 453224"/>
                  <a:gd name="connsiteX0" fmla="*/ 95845 w 140903"/>
                  <a:gd name="connsiteY0" fmla="*/ 0 h 453224"/>
                  <a:gd name="connsiteX1" fmla="*/ 140903 w 140903"/>
                  <a:gd name="connsiteY1" fmla="*/ 145774 h 453224"/>
                  <a:gd name="connsiteX2" fmla="*/ 24284 w 140903"/>
                  <a:gd name="connsiteY2" fmla="*/ 453224 h 453224"/>
                  <a:gd name="connsiteX3" fmla="*/ 95845 w 140903"/>
                  <a:gd name="connsiteY3" fmla="*/ 0 h 453224"/>
                  <a:gd name="connsiteX0" fmla="*/ 98595 w 143653"/>
                  <a:gd name="connsiteY0" fmla="*/ 0 h 453224"/>
                  <a:gd name="connsiteX1" fmla="*/ 143653 w 143653"/>
                  <a:gd name="connsiteY1" fmla="*/ 145774 h 453224"/>
                  <a:gd name="connsiteX2" fmla="*/ 27034 w 143653"/>
                  <a:gd name="connsiteY2" fmla="*/ 453224 h 453224"/>
                  <a:gd name="connsiteX3" fmla="*/ 98595 w 143653"/>
                  <a:gd name="connsiteY3" fmla="*/ 0 h 453224"/>
                </a:gdLst>
                <a:ahLst/>
                <a:cxnLst>
                  <a:cxn ang="0">
                    <a:pos x="connsiteX0" y="connsiteY0"/>
                  </a:cxn>
                  <a:cxn ang="0">
                    <a:pos x="connsiteX1" y="connsiteY1"/>
                  </a:cxn>
                  <a:cxn ang="0">
                    <a:pos x="connsiteX2" y="connsiteY2"/>
                  </a:cxn>
                  <a:cxn ang="0">
                    <a:pos x="connsiteX3" y="connsiteY3"/>
                  </a:cxn>
                </a:cxnLst>
                <a:rect l="l" t="t" r="r" b="b"/>
                <a:pathLst>
                  <a:path w="143653" h="453224">
                    <a:moveTo>
                      <a:pt x="98595" y="0"/>
                    </a:moveTo>
                    <a:lnTo>
                      <a:pt x="143653" y="145774"/>
                    </a:lnTo>
                    <a:cubicBezTo>
                      <a:pt x="38518" y="232356"/>
                      <a:pt x="50005" y="387847"/>
                      <a:pt x="27034" y="453224"/>
                    </a:cubicBezTo>
                    <a:cubicBezTo>
                      <a:pt x="5831" y="365759"/>
                      <a:pt x="-47179" y="100716"/>
                      <a:pt x="98595"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accent3"/>
                  </a:solidFill>
                </a:endParaRPr>
              </a:p>
            </p:txBody>
          </p:sp>
        </p:grpSp>
      </p:grpSp>
      <p:sp>
        <p:nvSpPr>
          <p:cNvPr id="57" name="TextBox 4">
            <a:extLst>
              <a:ext uri="{FF2B5EF4-FFF2-40B4-BE49-F238E27FC236}">
                <a16:creationId xmlns:a16="http://schemas.microsoft.com/office/drawing/2014/main" id="{B6D19011-620D-4AF3-9BB4-293795BB7813}"/>
              </a:ext>
            </a:extLst>
          </p:cNvPr>
          <p:cNvSpPr txBox="1"/>
          <p:nvPr/>
        </p:nvSpPr>
        <p:spPr>
          <a:xfrm>
            <a:off x="0" y="1185678"/>
            <a:ext cx="12192000" cy="4401205"/>
          </a:xfrm>
          <a:prstGeom prst="rect">
            <a:avLst/>
          </a:prstGeom>
          <a:noFill/>
        </p:spPr>
        <p:txBody>
          <a:bodyPr wrap="square" lIns="108000" rIns="108000" rtlCol="0">
            <a:spAutoFit/>
          </a:bodyPr>
          <a:lstStyle/>
          <a:p>
            <a:pPr marL="342900" indent="-342900" algn="l" rtl="0">
              <a:lnSpc>
                <a:spcPct val="200000"/>
              </a:lnSpc>
              <a:buFont typeface="Arial" panose="020B0604020202020204" pitchFamily="34" charset="0"/>
              <a:buChar char="•"/>
            </a:pPr>
            <a:r>
              <a:rPr lang="en-US" altLang="ko-KR" sz="2000" dirty="0">
                <a:solidFill>
                  <a:schemeClr val="bg1"/>
                </a:solidFill>
                <a:latin typeface="Al Qabas Light" panose="00000400000000000000" pitchFamily="2" charset="-78"/>
                <a:cs typeface="Al Qabas Light" panose="00000400000000000000" pitchFamily="2" charset="-78"/>
              </a:rPr>
              <a:t>Determine the degree of importance for each criterion by giving it a score (from 1 to 100)</a:t>
            </a:r>
            <a:endParaRPr lang="ar-SA" altLang="ko-KR" sz="2000" dirty="0">
              <a:solidFill>
                <a:schemeClr val="bg1"/>
              </a:solidFill>
              <a:latin typeface="Al Qabas Light" panose="00000400000000000000" pitchFamily="2" charset="-78"/>
              <a:cs typeface="Al Qabas Light" panose="00000400000000000000" pitchFamily="2" charset="-78"/>
            </a:endParaRPr>
          </a:p>
          <a:p>
            <a:pPr marL="342900" indent="-342900" algn="l" rtl="0">
              <a:lnSpc>
                <a:spcPct val="200000"/>
              </a:lnSpc>
              <a:buFont typeface="Arial" panose="020B0604020202020204" pitchFamily="34" charset="0"/>
              <a:buChar char="•"/>
            </a:pPr>
            <a:r>
              <a:rPr lang="en-US" altLang="ko-KR" sz="2000" dirty="0">
                <a:solidFill>
                  <a:schemeClr val="bg1"/>
                </a:solidFill>
                <a:latin typeface="Al Qabas Light" panose="00000400000000000000" pitchFamily="2" charset="-78"/>
                <a:cs typeface="Al Qabas Light" panose="00000400000000000000" pitchFamily="2" charset="-78"/>
              </a:rPr>
              <a:t>Determine the extent to which the standard exists for the company being studied and give the extent of the standard a score (from 0.1 to 1)</a:t>
            </a:r>
            <a:r>
              <a:rPr lang="ar-SA" altLang="ko-KR" sz="2000" dirty="0">
                <a:solidFill>
                  <a:schemeClr val="bg1"/>
                </a:solidFill>
                <a:latin typeface="Al Qabas Light" panose="00000400000000000000" pitchFamily="2" charset="-78"/>
                <a:cs typeface="Al Qabas Light" panose="00000400000000000000" pitchFamily="2" charset="-78"/>
              </a:rPr>
              <a:t> </a:t>
            </a:r>
          </a:p>
          <a:p>
            <a:pPr marL="342900" indent="-342900" algn="l" rtl="0">
              <a:lnSpc>
                <a:spcPct val="200000"/>
              </a:lnSpc>
              <a:buFont typeface="Arial" panose="020B0604020202020204" pitchFamily="34" charset="0"/>
              <a:buChar char="•"/>
            </a:pPr>
            <a:r>
              <a:rPr lang="ar-EG" altLang="ko-KR" sz="2000" dirty="0">
                <a:solidFill>
                  <a:schemeClr val="bg1"/>
                </a:solidFill>
                <a:latin typeface="Al Qabas Light" panose="00000400000000000000" pitchFamily="2" charset="-78"/>
                <a:cs typeface="Al Qabas Light" panose="00000400000000000000" pitchFamily="2" charset="-78"/>
              </a:rPr>
              <a:t>Determine the value of the criterion by multiplying (impact × degree of importance × extent to which the criterion exists for the company) </a:t>
            </a:r>
            <a:endParaRPr lang="ar-SA" altLang="ko-KR" sz="2000" dirty="0">
              <a:solidFill>
                <a:schemeClr val="bg1"/>
              </a:solidFill>
              <a:latin typeface="Al Qabas Light" panose="00000400000000000000" pitchFamily="2" charset="-78"/>
              <a:cs typeface="Al Qabas Light" panose="00000400000000000000" pitchFamily="2" charset="-78"/>
            </a:endParaRPr>
          </a:p>
          <a:p>
            <a:pPr marL="342900" indent="-342900" algn="l" rtl="0">
              <a:lnSpc>
                <a:spcPct val="200000"/>
              </a:lnSpc>
              <a:buFont typeface="Arial" panose="020B0604020202020204" pitchFamily="34" charset="0"/>
              <a:buChar char="•"/>
            </a:pPr>
            <a:r>
              <a:rPr lang="en-US" altLang="ko-KR" sz="2000" dirty="0">
                <a:solidFill>
                  <a:schemeClr val="bg1"/>
                </a:solidFill>
                <a:latin typeface="Al Qabas Light" panose="00000400000000000000" pitchFamily="2" charset="-78"/>
                <a:cs typeface="Al Qabas Light" panose="00000400000000000000" pitchFamily="2" charset="-78"/>
              </a:rPr>
              <a:t>Sum the value of the sub-</a:t>
            </a:r>
            <a:r>
              <a:rPr lang="ar-EG" altLang="ko-KR" sz="2000" dirty="0">
                <a:solidFill>
                  <a:schemeClr val="bg1"/>
                </a:solidFill>
                <a:latin typeface="Al Qabas Light" panose="00000400000000000000" pitchFamily="2" charset="-78"/>
                <a:cs typeface="Al Qabas Light" panose="00000400000000000000" pitchFamily="2" charset="-78"/>
              </a:rPr>
              <a:t>criterion</a:t>
            </a:r>
            <a:r>
              <a:rPr lang="en-US" altLang="ko-KR" sz="2000" dirty="0">
                <a:solidFill>
                  <a:schemeClr val="bg1"/>
                </a:solidFill>
                <a:latin typeface="Al Qabas Light" panose="00000400000000000000" pitchFamily="2" charset="-78"/>
                <a:cs typeface="Al Qabas Light" panose="00000400000000000000" pitchFamily="2" charset="-78"/>
              </a:rPr>
              <a:t> for each item and divide it by the number of sub-</a:t>
            </a:r>
            <a:r>
              <a:rPr lang="ar-EG" altLang="ko-KR" sz="2000" dirty="0">
                <a:solidFill>
                  <a:schemeClr val="bg1"/>
                </a:solidFill>
                <a:latin typeface="Al Qabas Light" panose="00000400000000000000" pitchFamily="2" charset="-78"/>
                <a:cs typeface="Al Qabas Light" panose="00000400000000000000" pitchFamily="2" charset="-78"/>
              </a:rPr>
              <a:t>criterion</a:t>
            </a:r>
            <a:r>
              <a:rPr lang="en-US" altLang="ko-KR" sz="2000" dirty="0">
                <a:solidFill>
                  <a:schemeClr val="bg1"/>
                </a:solidFill>
                <a:latin typeface="Al Qabas Light" panose="00000400000000000000" pitchFamily="2" charset="-78"/>
                <a:cs typeface="Al Qabas Light" panose="00000400000000000000" pitchFamily="2" charset="-78"/>
              </a:rPr>
              <a:t> per item</a:t>
            </a:r>
            <a:endParaRPr lang="ar-SA" altLang="ko-KR" sz="2000" dirty="0">
              <a:solidFill>
                <a:schemeClr val="bg1"/>
              </a:solidFill>
              <a:latin typeface="Al Qabas Light" panose="00000400000000000000" pitchFamily="2" charset="-78"/>
              <a:cs typeface="Al Qabas Light" panose="00000400000000000000" pitchFamily="2" charset="-78"/>
            </a:endParaRPr>
          </a:p>
          <a:p>
            <a:pPr marL="342900" indent="-342900" algn="l" rtl="0">
              <a:lnSpc>
                <a:spcPct val="200000"/>
              </a:lnSpc>
              <a:buFont typeface="Arial" panose="020B0604020202020204" pitchFamily="34" charset="0"/>
              <a:buChar char="•"/>
            </a:pPr>
            <a:r>
              <a:rPr lang="ar-EG" altLang="ko-KR" sz="2000" dirty="0">
                <a:solidFill>
                  <a:schemeClr val="bg1"/>
                </a:solidFill>
                <a:latin typeface="Al Qabas Light" panose="00000400000000000000" pitchFamily="2" charset="-78"/>
                <a:cs typeface="Al Qabas Light" panose="00000400000000000000" pitchFamily="2" charset="-78"/>
              </a:rPr>
              <a:t>Add the value of each item and divide the result by the total number of measured items</a:t>
            </a:r>
            <a:r>
              <a:rPr lang="en-US" altLang="ko-KR" sz="2000" dirty="0">
                <a:solidFill>
                  <a:schemeClr val="bg1"/>
                </a:solidFill>
                <a:latin typeface="Al Qabas Light" panose="00000400000000000000" pitchFamily="2" charset="-78"/>
                <a:cs typeface="Al Qabas Light" panose="00000400000000000000" pitchFamily="2" charset="-78"/>
              </a:rPr>
              <a:t>.</a:t>
            </a:r>
            <a:endParaRPr lang="ar-SA" altLang="ko-KR" dirty="0">
              <a:solidFill>
                <a:schemeClr val="bg1"/>
              </a:solidFill>
              <a:latin typeface="Al Qabas Light" panose="00000400000000000000" pitchFamily="2" charset="-78"/>
              <a:cs typeface="Al Qabas Light" panose="00000400000000000000" pitchFamily="2" charset="-78"/>
            </a:endParaRPr>
          </a:p>
        </p:txBody>
      </p:sp>
      <p:sp>
        <p:nvSpPr>
          <p:cNvPr id="58" name="مستطيل 57"/>
          <p:cNvSpPr/>
          <p:nvPr/>
        </p:nvSpPr>
        <p:spPr>
          <a:xfrm>
            <a:off x="191589" y="298260"/>
            <a:ext cx="11459649" cy="523220"/>
          </a:xfrm>
          <a:prstGeom prst="rect">
            <a:avLst/>
          </a:prstGeom>
        </p:spPr>
        <p:txBody>
          <a:bodyPr wrap="square">
            <a:spAutoFit/>
          </a:bodyPr>
          <a:lstStyle/>
          <a:p>
            <a:pPr algn="l" rtl="0"/>
            <a:r>
              <a:rPr lang="en-US" altLang="ko-KR" sz="2800" dirty="0">
                <a:solidFill>
                  <a:schemeClr val="bg1"/>
                </a:solidFill>
                <a:latin typeface="Al Qabas Bold" panose="00000800000000000000" pitchFamily="2" charset="-78"/>
                <a:cs typeface="Al Qabas Bold" panose="00000800000000000000" pitchFamily="2" charset="-78"/>
              </a:rPr>
              <a:t>What are the steps of analyzing the specific external environment?</a:t>
            </a:r>
            <a:endParaRPr lang="ar-SA" altLang="ko-KR" sz="2800" dirty="0">
              <a:solidFill>
                <a:schemeClr val="bg1"/>
              </a:solidFill>
              <a:latin typeface="Al Qabas Bold" panose="00000800000000000000" pitchFamily="2" charset="-78"/>
              <a:cs typeface="Al Qabas Bold" panose="00000800000000000000" pitchFamily="2" charset="-78"/>
            </a:endParaRPr>
          </a:p>
        </p:txBody>
      </p:sp>
      <p:pic>
        <p:nvPicPr>
          <p:cNvPr id="44" name="Picture 43">
            <a:extLst>
              <a:ext uri="{FF2B5EF4-FFF2-40B4-BE49-F238E27FC236}">
                <a16:creationId xmlns:a16="http://schemas.microsoft.com/office/drawing/2014/main" id="{8CB7D6D4-3C8E-4F3A-B16C-D5A77B25684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2386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6AEB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361507" y="154112"/>
            <a:ext cx="11544094" cy="5944477"/>
          </a:xfrm>
          <a:prstGeom prst="frame">
            <a:avLst>
              <a:gd name="adj1" fmla="val 890"/>
            </a:avLst>
          </a:prstGeom>
          <a:solidFill>
            <a:srgbClr val="46AEB8"/>
          </a:solidFill>
          <a:ln>
            <a:solidFill>
              <a:srgbClr val="46AEB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669242" y="456740"/>
            <a:ext cx="3236359" cy="1384995"/>
          </a:xfrm>
          <a:prstGeom prst="rect">
            <a:avLst/>
          </a:prstGeom>
        </p:spPr>
        <p:txBody>
          <a:bodyPr wrap="square">
            <a:spAutoFit/>
          </a:bodyPr>
          <a:lstStyle/>
          <a:p>
            <a:pPr algn="ctr"/>
            <a:r>
              <a:rPr lang="en-US" altLang="ko-KR" sz="2800" dirty="0">
                <a:latin typeface="Al Qabas Bold" panose="00000800000000000000" pitchFamily="2" charset="-78"/>
                <a:cs typeface="Al Qabas Bold" panose="00000800000000000000" pitchFamily="2" charset="-78"/>
              </a:rPr>
              <a:t>Analysis the Influence of Competitors</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3838719981"/>
              </p:ext>
            </p:extLst>
          </p:nvPr>
        </p:nvGraphicFramePr>
        <p:xfrm>
          <a:off x="1070771" y="1998029"/>
          <a:ext cx="10125565" cy="3695168"/>
        </p:xfrm>
        <a:graphic>
          <a:graphicData uri="http://schemas.openxmlformats.org/drawingml/2006/table">
            <a:tbl>
              <a:tblPr rtl="1" firstRow="1" bandRow="1">
                <a:tableStyleId>{5FD0F851-EC5A-4D38-B0AD-8093EC10F338}</a:tableStyleId>
              </a:tblPr>
              <a:tblGrid>
                <a:gridCol w="2025113">
                  <a:extLst>
                    <a:ext uri="{9D8B030D-6E8A-4147-A177-3AD203B41FA5}">
                      <a16:colId xmlns:a16="http://schemas.microsoft.com/office/drawing/2014/main" val="20000"/>
                    </a:ext>
                  </a:extLst>
                </a:gridCol>
                <a:gridCol w="2025113">
                  <a:extLst>
                    <a:ext uri="{9D8B030D-6E8A-4147-A177-3AD203B41FA5}">
                      <a16:colId xmlns:a16="http://schemas.microsoft.com/office/drawing/2014/main" val="20001"/>
                    </a:ext>
                  </a:extLst>
                </a:gridCol>
                <a:gridCol w="2025113">
                  <a:extLst>
                    <a:ext uri="{9D8B030D-6E8A-4147-A177-3AD203B41FA5}">
                      <a16:colId xmlns:a16="http://schemas.microsoft.com/office/drawing/2014/main" val="20002"/>
                    </a:ext>
                  </a:extLst>
                </a:gridCol>
                <a:gridCol w="2025113">
                  <a:extLst>
                    <a:ext uri="{9D8B030D-6E8A-4147-A177-3AD203B41FA5}">
                      <a16:colId xmlns:a16="http://schemas.microsoft.com/office/drawing/2014/main" val="20003"/>
                    </a:ext>
                  </a:extLst>
                </a:gridCol>
                <a:gridCol w="2025113">
                  <a:extLst>
                    <a:ext uri="{9D8B030D-6E8A-4147-A177-3AD203B41FA5}">
                      <a16:colId xmlns:a16="http://schemas.microsoft.com/office/drawing/2014/main" val="20004"/>
                    </a:ext>
                  </a:extLst>
                </a:gridCol>
              </a:tblGrid>
              <a:tr h="375661">
                <a:tc>
                  <a:txBody>
                    <a:bodyPr/>
                    <a:lstStyle/>
                    <a:p>
                      <a:pPr algn="ctr" rtl="0"/>
                      <a:r>
                        <a:rPr lang="en-US" sz="1600" b="1" spc="0" dirty="0">
                          <a:solidFill>
                            <a:schemeClr val="tx1"/>
                          </a:solidFill>
                          <a:latin typeface="Al Qabas Light" panose="00000400000000000000" pitchFamily="2" charset="-78"/>
                          <a:cs typeface="Al Qabas Light" panose="00000400000000000000" pitchFamily="2" charset="-78"/>
                        </a:rPr>
                        <a:t>Economic Variables</a:t>
                      </a:r>
                      <a:endParaRPr lang="en-JM" sz="1600" b="1" spc="0" dirty="0">
                        <a:solidFill>
                          <a:schemeClr val="tx1"/>
                        </a:solidFill>
                        <a:latin typeface="Al Qabas Light" panose="00000400000000000000" pitchFamily="2" charset="-78"/>
                        <a:cs typeface="Al Qabas Light" panose="00000400000000000000" pitchFamily="2" charset="-78"/>
                      </a:endParaRPr>
                    </a:p>
                  </a:txBody>
                  <a:tcPr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1"/>
                      <a:r>
                        <a:rPr lang="en-US" altLang="ko-KR" sz="1600" b="1" spc="0" dirty="0">
                          <a:solidFill>
                            <a:schemeClr val="bg1"/>
                          </a:solidFill>
                          <a:latin typeface="Al Qabas Light" panose="00000400000000000000" pitchFamily="2" charset="-78"/>
                          <a:cs typeface="Al Qabas Light" panose="00000400000000000000" pitchFamily="2" charset="-78"/>
                        </a:rPr>
                        <a:t>Degree of impact positively and negatively+ / --</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Importance
1</a:t>
                      </a:r>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 to 100</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Extent of its existence</a:t>
                      </a:r>
                      <a:endParaRPr lang="ar-EG" altLang="ko-KR" sz="1600" b="1" spc="0" dirty="0">
                        <a:solidFill>
                          <a:schemeClr val="bg1"/>
                        </a:solidFill>
                        <a:latin typeface="Al Qabas Light" panose="00000400000000000000" pitchFamily="2" charset="-78"/>
                        <a:cs typeface="Al Qabas Light" panose="00000400000000000000" pitchFamily="2" charset="-78"/>
                      </a:endParaRPr>
                    </a:p>
                    <a:p>
                      <a:pPr algn="ctr" rtl="0"/>
                      <a:r>
                        <a:rPr lang="en-US" altLang="ko-KR" sz="1600" b="1" spc="0" dirty="0">
                          <a:solidFill>
                            <a:schemeClr val="bg1"/>
                          </a:solidFill>
                          <a:latin typeface="Al Qabas Light" panose="00000400000000000000" pitchFamily="2" charset="-78"/>
                          <a:cs typeface="Al Qabas Light" panose="00000400000000000000" pitchFamily="2" charset="-78"/>
                        </a:rPr>
                        <a:t>0.1  to  1</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en-US" altLang="ko-KR" sz="1600" b="1" spc="0" dirty="0">
                          <a:solidFill>
                            <a:schemeClr val="bg1"/>
                          </a:solidFill>
                          <a:latin typeface="Al Qabas Light" panose="00000400000000000000" pitchFamily="2" charset="-78"/>
                          <a:cs typeface="Al Qabas Light" panose="00000400000000000000" pitchFamily="2" charset="-78"/>
                        </a:rPr>
                        <a:t>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6AEB8"/>
                    </a:solidFill>
                  </a:tcPr>
                </a:tc>
                <a:extLst>
                  <a:ext uri="{0D108BD9-81ED-4DB2-BD59-A6C34878D82A}">
                    <a16:rowId xmlns:a16="http://schemas.microsoft.com/office/drawing/2014/main" val="10000"/>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bl>
          </a:graphicData>
        </a:graphic>
      </p:graphicFrame>
      <p:sp>
        <p:nvSpPr>
          <p:cNvPr id="4" name="مستطيل 3"/>
          <p:cNvSpPr/>
          <p:nvPr/>
        </p:nvSpPr>
        <p:spPr>
          <a:xfrm>
            <a:off x="452846" y="613034"/>
            <a:ext cx="8752114" cy="1281120"/>
          </a:xfrm>
          <a:prstGeom prst="rect">
            <a:avLst/>
          </a:prstGeom>
        </p:spPr>
        <p:txBody>
          <a:bodyPr wrap="square">
            <a:spAutoFit/>
          </a:bodyPr>
          <a:lstStyle/>
          <a:p>
            <a:pPr algn="l">
              <a:lnSpc>
                <a:spcPct val="150000"/>
              </a:lnSpc>
            </a:pPr>
            <a:r>
              <a:rPr lang="en-US" altLang="ko-KR" dirty="0">
                <a:solidFill>
                  <a:schemeClr val="tx1">
                    <a:lumMod val="75000"/>
                    <a:lumOff val="25000"/>
                  </a:schemeClr>
                </a:solidFill>
                <a:latin typeface="Al Qabas Light" panose="00000400000000000000" pitchFamily="2" charset="-78"/>
                <a:cs typeface="Al Qabas Light" panose="00000400000000000000" pitchFamily="2" charset="-78"/>
              </a:rPr>
              <a:t>An example of analyzing the influence of the competitors on the company? The more criteria to be studied, the closer the results of the analysis will be to reality, and therefore the criteria that have an influence on the company must be determined.</a:t>
            </a:r>
            <a:r>
              <a:rPr lang="ar-SA" altLang="ko-KR" dirty="0">
                <a:solidFill>
                  <a:schemeClr val="tx1">
                    <a:lumMod val="75000"/>
                    <a:lumOff val="25000"/>
                  </a:schemeClr>
                </a:solidFill>
                <a:latin typeface="Al Qabas Light" panose="00000400000000000000" pitchFamily="2" charset="-78"/>
                <a:cs typeface="Al Qabas Light" panose="00000400000000000000" pitchFamily="2" charset="-78"/>
              </a:rPr>
              <a:t> </a:t>
            </a:r>
          </a:p>
        </p:txBody>
      </p:sp>
      <p:pic>
        <p:nvPicPr>
          <p:cNvPr id="9" name="Picture 8">
            <a:extLst>
              <a:ext uri="{FF2B5EF4-FFF2-40B4-BE49-F238E27FC236}">
                <a16:creationId xmlns:a16="http://schemas.microsoft.com/office/drawing/2014/main" id="{B8E454E6-63BB-44CC-AFB8-045430E145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981957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8ACBD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361507" y="154112"/>
            <a:ext cx="11544094" cy="5799013"/>
          </a:xfrm>
          <a:prstGeom prst="frame">
            <a:avLst>
              <a:gd name="adj1" fmla="val 890"/>
            </a:avLst>
          </a:prstGeom>
          <a:solidFill>
            <a:srgbClr val="4A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617490" y="517279"/>
            <a:ext cx="3236359" cy="1384995"/>
          </a:xfrm>
          <a:prstGeom prst="rect">
            <a:avLst/>
          </a:prstGeom>
        </p:spPr>
        <p:txBody>
          <a:bodyPr wrap="square">
            <a:spAutoFit/>
          </a:bodyPr>
          <a:lstStyle/>
          <a:p>
            <a:pPr algn="ctr"/>
            <a:r>
              <a:rPr lang="en-US" altLang="ko-KR" sz="2800" dirty="0">
                <a:latin typeface="Al Qabas Bold" panose="00000800000000000000" pitchFamily="2" charset="-78"/>
                <a:cs typeface="Al Qabas Bold" panose="00000800000000000000" pitchFamily="2" charset="-78"/>
              </a:rPr>
              <a:t>Analysis the Influence of the New Entrants</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1779698870"/>
              </p:ext>
            </p:extLst>
          </p:nvPr>
        </p:nvGraphicFramePr>
        <p:xfrm>
          <a:off x="627017" y="1902274"/>
          <a:ext cx="10531765" cy="3695168"/>
        </p:xfrm>
        <a:graphic>
          <a:graphicData uri="http://schemas.openxmlformats.org/drawingml/2006/table">
            <a:tbl>
              <a:tblPr rtl="1" firstRow="1" bandRow="1">
                <a:tableStyleId>{5FD0F851-EC5A-4D38-B0AD-8093EC10F338}</a:tableStyleId>
              </a:tblPr>
              <a:tblGrid>
                <a:gridCol w="2743422">
                  <a:extLst>
                    <a:ext uri="{9D8B030D-6E8A-4147-A177-3AD203B41FA5}">
                      <a16:colId xmlns:a16="http://schemas.microsoft.com/office/drawing/2014/main" val="20000"/>
                    </a:ext>
                  </a:extLst>
                </a:gridCol>
                <a:gridCol w="1469284">
                  <a:extLst>
                    <a:ext uri="{9D8B030D-6E8A-4147-A177-3AD203B41FA5}">
                      <a16:colId xmlns:a16="http://schemas.microsoft.com/office/drawing/2014/main" val="20001"/>
                    </a:ext>
                  </a:extLst>
                </a:gridCol>
                <a:gridCol w="2106353">
                  <a:extLst>
                    <a:ext uri="{9D8B030D-6E8A-4147-A177-3AD203B41FA5}">
                      <a16:colId xmlns:a16="http://schemas.microsoft.com/office/drawing/2014/main" val="20002"/>
                    </a:ext>
                  </a:extLst>
                </a:gridCol>
                <a:gridCol w="2106353">
                  <a:extLst>
                    <a:ext uri="{9D8B030D-6E8A-4147-A177-3AD203B41FA5}">
                      <a16:colId xmlns:a16="http://schemas.microsoft.com/office/drawing/2014/main" val="20003"/>
                    </a:ext>
                  </a:extLst>
                </a:gridCol>
                <a:gridCol w="2106353">
                  <a:extLst>
                    <a:ext uri="{9D8B030D-6E8A-4147-A177-3AD203B41FA5}">
                      <a16:colId xmlns:a16="http://schemas.microsoft.com/office/drawing/2014/main" val="20004"/>
                    </a:ext>
                  </a:extLst>
                </a:gridCol>
              </a:tblGrid>
              <a:tr h="375661">
                <a:tc>
                  <a:txBody>
                    <a:bodyPr/>
                    <a:lstStyle/>
                    <a:p>
                      <a:pPr algn="ctr" rtl="1"/>
                      <a:r>
                        <a:rPr lang="en-US" sz="1800" b="1" spc="0" dirty="0">
                          <a:solidFill>
                            <a:schemeClr val="tx1"/>
                          </a:solidFill>
                          <a:latin typeface="Al Qabas Light" panose="00000400000000000000" pitchFamily="2" charset="-78"/>
                          <a:cs typeface="Al Qabas Light" panose="00000400000000000000" pitchFamily="2" charset="-78"/>
                        </a:rPr>
                        <a:t>Variables</a:t>
                      </a:r>
                      <a:endParaRPr lang="en-JM" sz="1800" b="1" spc="0" dirty="0">
                        <a:solidFill>
                          <a:schemeClr val="tx1"/>
                        </a:solidFill>
                        <a:latin typeface="Al Qabas Light" panose="00000400000000000000" pitchFamily="2" charset="-78"/>
                        <a:cs typeface="Al Qabas Light" panose="00000400000000000000" pitchFamily="2" charset="-78"/>
                      </a:endParaRPr>
                    </a:p>
                  </a:txBody>
                  <a:tcPr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1"/>
                      <a:r>
                        <a:rPr lang="en-US" altLang="ko-KR" sz="1600" b="1" spc="0" dirty="0">
                          <a:solidFill>
                            <a:schemeClr val="bg1"/>
                          </a:solidFill>
                          <a:latin typeface="Al Qabas Light" panose="00000400000000000000" pitchFamily="2" charset="-78"/>
                          <a:cs typeface="Al Qabas Light" panose="00000400000000000000" pitchFamily="2" charset="-78"/>
                        </a:rPr>
                        <a:t>Degree of impact positively and negatively+ / --</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Importance
1</a:t>
                      </a:r>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 to 100</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Extent of its existence</a:t>
                      </a:r>
                      <a:endParaRPr lang="ar-EG" altLang="ko-KR" sz="1600" b="1" spc="0" dirty="0">
                        <a:solidFill>
                          <a:schemeClr val="bg1"/>
                        </a:solidFill>
                        <a:latin typeface="Al Qabas Light" panose="00000400000000000000" pitchFamily="2" charset="-78"/>
                        <a:cs typeface="Al Qabas Light" panose="00000400000000000000" pitchFamily="2" charset="-78"/>
                      </a:endParaRPr>
                    </a:p>
                    <a:p>
                      <a:pPr algn="ctr" rtl="0"/>
                      <a:r>
                        <a:rPr lang="en-US" altLang="ko-KR" sz="1600" b="1" spc="0" dirty="0">
                          <a:solidFill>
                            <a:schemeClr val="bg1"/>
                          </a:solidFill>
                          <a:latin typeface="Al Qabas Light" panose="00000400000000000000" pitchFamily="2" charset="-78"/>
                          <a:cs typeface="Al Qabas Light" panose="00000400000000000000" pitchFamily="2" charset="-78"/>
                        </a:rPr>
                        <a:t>0.1  to  1</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en-US" altLang="ko-KR" sz="1600" b="1" spc="0" dirty="0">
                          <a:solidFill>
                            <a:schemeClr val="bg1"/>
                          </a:solidFill>
                          <a:latin typeface="Al Qabas Light" panose="00000400000000000000" pitchFamily="2" charset="-78"/>
                          <a:cs typeface="Al Qabas Light" panose="00000400000000000000" pitchFamily="2" charset="-78"/>
                        </a:rPr>
                        <a:t>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extLst>
                  <a:ext uri="{0D108BD9-81ED-4DB2-BD59-A6C34878D82A}">
                    <a16:rowId xmlns:a16="http://schemas.microsoft.com/office/drawing/2014/main" val="10000"/>
                  </a:ext>
                </a:extLst>
              </a:tr>
              <a:tr h="359026">
                <a:tc>
                  <a:txBody>
                    <a:bodyPr/>
                    <a:lstStyle/>
                    <a:p>
                      <a:pPr marL="0" marR="0" indent="0" algn="ct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6">
                <a:tc>
                  <a:txBody>
                    <a:bodyPr/>
                    <a:lstStyle/>
                    <a:p>
                      <a:pPr marL="0" marR="0" algn="ct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bl>
          </a:graphicData>
        </a:graphic>
      </p:graphicFrame>
      <p:sp>
        <p:nvSpPr>
          <p:cNvPr id="4" name="مستطيل 3"/>
          <p:cNvSpPr/>
          <p:nvPr/>
        </p:nvSpPr>
        <p:spPr>
          <a:xfrm>
            <a:off x="1159179" y="595382"/>
            <a:ext cx="7623425" cy="951543"/>
          </a:xfrm>
          <a:prstGeom prst="rect">
            <a:avLst/>
          </a:prstGeom>
        </p:spPr>
        <p:txBody>
          <a:bodyPr wrap="square">
            <a:spAutoFit/>
          </a:bodyPr>
          <a:lstStyle/>
          <a:p>
            <a:pPr algn="l" rtl="0">
              <a:lnSpc>
                <a:spcPct val="150000"/>
              </a:lnSpc>
            </a:pPr>
            <a:r>
              <a:rPr lang="en-US" altLang="ko-KR" sz="2000" b="1" dirty="0">
                <a:solidFill>
                  <a:schemeClr val="tx1">
                    <a:lumMod val="75000"/>
                    <a:lumOff val="25000"/>
                  </a:schemeClr>
                </a:solidFill>
                <a:latin typeface="Al Qabas Light" panose="00000400000000000000" pitchFamily="2" charset="-78"/>
                <a:cs typeface="Al Qabas Light" panose="00000400000000000000" pitchFamily="2" charset="-78"/>
              </a:rPr>
              <a:t>Example of the influence of new entrants on the company? The more criteria to be studied, the closer the results of the analysis will be to reality.</a:t>
            </a:r>
            <a:endParaRPr lang="ar-SA" altLang="ko-KR" sz="20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pic>
        <p:nvPicPr>
          <p:cNvPr id="9" name="Picture 8">
            <a:extLst>
              <a:ext uri="{FF2B5EF4-FFF2-40B4-BE49-F238E27FC236}">
                <a16:creationId xmlns:a16="http://schemas.microsoft.com/office/drawing/2014/main" id="{1DDF57E0-0A69-4F1F-823C-6B1CEF4773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256284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8ACBD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361507" y="154112"/>
            <a:ext cx="11544094" cy="5551363"/>
          </a:xfrm>
          <a:prstGeom prst="frame">
            <a:avLst>
              <a:gd name="adj1" fmla="val 890"/>
            </a:avLst>
          </a:prstGeom>
          <a:solidFill>
            <a:srgbClr val="3B92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669242" y="232731"/>
            <a:ext cx="3236359" cy="1384995"/>
          </a:xfrm>
          <a:prstGeom prst="rect">
            <a:avLst/>
          </a:prstGeom>
        </p:spPr>
        <p:txBody>
          <a:bodyPr wrap="square">
            <a:spAutoFit/>
          </a:bodyPr>
          <a:lstStyle/>
          <a:p>
            <a:pPr algn="ctr"/>
            <a:r>
              <a:rPr lang="en-US" altLang="ko-KR" sz="2800" dirty="0">
                <a:latin typeface="Al Qabas Bold" panose="00000800000000000000" pitchFamily="2" charset="-78"/>
                <a:cs typeface="Al Qabas Bold" panose="00000800000000000000" pitchFamily="2" charset="-78"/>
              </a:rPr>
              <a:t>Analysis the Influence of the Buyers' Power</a:t>
            </a:r>
            <a:endParaRPr lang="ar-SA" altLang="ko-KR" sz="2800" dirty="0">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1487431829"/>
              </p:ext>
            </p:extLst>
          </p:nvPr>
        </p:nvGraphicFramePr>
        <p:xfrm>
          <a:off x="1070771" y="1655112"/>
          <a:ext cx="10125565" cy="3695168"/>
        </p:xfrm>
        <a:graphic>
          <a:graphicData uri="http://schemas.openxmlformats.org/drawingml/2006/table">
            <a:tbl>
              <a:tblPr rtl="1" firstRow="1" bandRow="1">
                <a:tableStyleId>{5FD0F851-EC5A-4D38-B0AD-8093EC10F338}</a:tableStyleId>
              </a:tblPr>
              <a:tblGrid>
                <a:gridCol w="2801998">
                  <a:extLst>
                    <a:ext uri="{9D8B030D-6E8A-4147-A177-3AD203B41FA5}">
                      <a16:colId xmlns:a16="http://schemas.microsoft.com/office/drawing/2014/main" val="20000"/>
                    </a:ext>
                  </a:extLst>
                </a:gridCol>
                <a:gridCol w="1484087">
                  <a:extLst>
                    <a:ext uri="{9D8B030D-6E8A-4147-A177-3AD203B41FA5}">
                      <a16:colId xmlns:a16="http://schemas.microsoft.com/office/drawing/2014/main" val="20001"/>
                    </a:ext>
                  </a:extLst>
                </a:gridCol>
                <a:gridCol w="1789254">
                  <a:extLst>
                    <a:ext uri="{9D8B030D-6E8A-4147-A177-3AD203B41FA5}">
                      <a16:colId xmlns:a16="http://schemas.microsoft.com/office/drawing/2014/main" val="20002"/>
                    </a:ext>
                  </a:extLst>
                </a:gridCol>
                <a:gridCol w="2025113">
                  <a:extLst>
                    <a:ext uri="{9D8B030D-6E8A-4147-A177-3AD203B41FA5}">
                      <a16:colId xmlns:a16="http://schemas.microsoft.com/office/drawing/2014/main" val="20003"/>
                    </a:ext>
                  </a:extLst>
                </a:gridCol>
                <a:gridCol w="2025113">
                  <a:extLst>
                    <a:ext uri="{9D8B030D-6E8A-4147-A177-3AD203B41FA5}">
                      <a16:colId xmlns:a16="http://schemas.microsoft.com/office/drawing/2014/main" val="20004"/>
                    </a:ext>
                  </a:extLst>
                </a:gridCol>
              </a:tblGrid>
              <a:tr h="375661">
                <a:tc>
                  <a:txBody>
                    <a:bodyPr/>
                    <a:lstStyle/>
                    <a:p>
                      <a:pPr algn="ctr" rtl="1"/>
                      <a:r>
                        <a:rPr lang="en-US" sz="2000" b="1" spc="0" dirty="0">
                          <a:solidFill>
                            <a:schemeClr val="tx1"/>
                          </a:solidFill>
                          <a:latin typeface="Al Qabas Light" panose="00000400000000000000" pitchFamily="2" charset="-78"/>
                          <a:cs typeface="Al Qabas Light" panose="00000400000000000000" pitchFamily="2" charset="-78"/>
                        </a:rPr>
                        <a:t>Variables</a:t>
                      </a:r>
                      <a:endParaRPr lang="en-JM" sz="2000" b="1" spc="0" dirty="0">
                        <a:solidFill>
                          <a:schemeClr val="tx1"/>
                        </a:solidFill>
                        <a:latin typeface="Al Qabas Light" panose="00000400000000000000" pitchFamily="2" charset="-78"/>
                        <a:cs typeface="Al Qabas Light" panose="00000400000000000000" pitchFamily="2" charset="-78"/>
                      </a:endParaRPr>
                    </a:p>
                  </a:txBody>
                  <a:tcPr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1"/>
                      <a:r>
                        <a:rPr lang="en-US" altLang="ko-KR" sz="1600" b="1" spc="0" dirty="0">
                          <a:solidFill>
                            <a:schemeClr val="bg1"/>
                          </a:solidFill>
                          <a:latin typeface="Al Qabas Light" panose="00000400000000000000" pitchFamily="2" charset="-78"/>
                          <a:cs typeface="Al Qabas Light" panose="00000400000000000000" pitchFamily="2" charset="-78"/>
                        </a:rPr>
                        <a:t>Degree of impact positively and negatively+ / --</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Importance
1</a:t>
                      </a:r>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 to 100</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Extent of its existence</a:t>
                      </a:r>
                      <a:endParaRPr lang="ar-EG" altLang="ko-KR" sz="1600" b="1" spc="0" dirty="0">
                        <a:solidFill>
                          <a:schemeClr val="bg1"/>
                        </a:solidFill>
                        <a:latin typeface="Al Qabas Light" panose="00000400000000000000" pitchFamily="2" charset="-78"/>
                        <a:cs typeface="Al Qabas Light" panose="00000400000000000000" pitchFamily="2" charset="-78"/>
                      </a:endParaRPr>
                    </a:p>
                    <a:p>
                      <a:pPr algn="ctr" rtl="0"/>
                      <a:r>
                        <a:rPr lang="en-US" altLang="ko-KR" sz="1600" b="1" spc="0" dirty="0">
                          <a:solidFill>
                            <a:schemeClr val="bg1"/>
                          </a:solidFill>
                          <a:latin typeface="Al Qabas Light" panose="00000400000000000000" pitchFamily="2" charset="-78"/>
                          <a:cs typeface="Al Qabas Light" panose="00000400000000000000" pitchFamily="2" charset="-78"/>
                        </a:rPr>
                        <a:t>0.1  to  1</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en-US" altLang="ko-KR" sz="1600" b="1" spc="0" dirty="0">
                          <a:solidFill>
                            <a:schemeClr val="bg1"/>
                          </a:solidFill>
                          <a:latin typeface="Al Qabas Light" panose="00000400000000000000" pitchFamily="2" charset="-78"/>
                          <a:cs typeface="Al Qabas Light" panose="00000400000000000000" pitchFamily="2" charset="-78"/>
                        </a:rPr>
                        <a:t>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extLst>
                  <a:ext uri="{0D108BD9-81ED-4DB2-BD59-A6C34878D82A}">
                    <a16:rowId xmlns:a16="http://schemas.microsoft.com/office/drawing/2014/main" val="10000"/>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9026">
                <a:tc>
                  <a:txBody>
                    <a:bodyPr/>
                    <a:lstStyle/>
                    <a:p>
                      <a:pPr marL="0" marR="0" algn="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6">
                <a:tc>
                  <a:txBody>
                    <a:bodyPr/>
                    <a:lstStyle/>
                    <a:p>
                      <a:pPr marL="0" marR="0" algn="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6">
                <a:tc>
                  <a:txBody>
                    <a:bodyPr/>
                    <a:lstStyle/>
                    <a:p>
                      <a:pPr marL="0" marR="0" algn="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bl>
          </a:graphicData>
        </a:graphic>
      </p:graphicFrame>
      <p:sp>
        <p:nvSpPr>
          <p:cNvPr id="4" name="مستطيل 3"/>
          <p:cNvSpPr/>
          <p:nvPr/>
        </p:nvSpPr>
        <p:spPr>
          <a:xfrm>
            <a:off x="452847" y="595382"/>
            <a:ext cx="8329758" cy="865622"/>
          </a:xfrm>
          <a:prstGeom prst="rect">
            <a:avLst/>
          </a:prstGeom>
        </p:spPr>
        <p:txBody>
          <a:bodyPr wrap="square">
            <a:spAutoFit/>
          </a:bodyPr>
          <a:lstStyle/>
          <a:p>
            <a:pPr algn="justLow" rtl="0">
              <a:lnSpc>
                <a:spcPct val="150000"/>
              </a:lnSpc>
            </a:pPr>
            <a:r>
              <a:rPr lang="en-US" altLang="ko-KR" dirty="0">
                <a:solidFill>
                  <a:schemeClr val="tx1">
                    <a:lumMod val="75000"/>
                    <a:lumOff val="25000"/>
                  </a:schemeClr>
                </a:solidFill>
                <a:latin typeface="Al Qabas Light" panose="00000400000000000000" pitchFamily="2" charset="-78"/>
                <a:cs typeface="Al Qabas Light" panose="00000400000000000000" pitchFamily="2" charset="-78"/>
              </a:rPr>
              <a:t>An example of the influence of buyers' power on the company? The more criteria to be studied, the closer the results of the analysis will be to reality.</a:t>
            </a:r>
            <a:endParaRPr lang="ar-SA" altLang="ko-KR" dirty="0">
              <a:solidFill>
                <a:schemeClr val="tx1">
                  <a:lumMod val="75000"/>
                  <a:lumOff val="25000"/>
                </a:schemeClr>
              </a:solidFill>
              <a:latin typeface="Al Qabas Light" panose="00000400000000000000" pitchFamily="2" charset="-78"/>
              <a:cs typeface="Al Qabas Light" panose="00000400000000000000" pitchFamily="2" charset="-78"/>
            </a:endParaRPr>
          </a:p>
        </p:txBody>
      </p:sp>
      <p:pic>
        <p:nvPicPr>
          <p:cNvPr id="9" name="Picture 8">
            <a:extLst>
              <a:ext uri="{FF2B5EF4-FFF2-40B4-BE49-F238E27FC236}">
                <a16:creationId xmlns:a16="http://schemas.microsoft.com/office/drawing/2014/main" id="{BF2B9F8C-A04A-461E-9113-AEFCB3F4A55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156184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8ACBD2">
              <a:alpha val="6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361507" y="154113"/>
            <a:ext cx="11544094" cy="5770438"/>
          </a:xfrm>
          <a:prstGeom prst="frame">
            <a:avLst>
              <a:gd name="adj1" fmla="val 890"/>
            </a:avLst>
          </a:prstGeom>
          <a:solidFill>
            <a:srgbClr val="4A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460237" y="208672"/>
            <a:ext cx="3236359" cy="1384995"/>
          </a:xfrm>
          <a:prstGeom prst="rect">
            <a:avLst/>
          </a:prstGeom>
        </p:spPr>
        <p:txBody>
          <a:bodyPr wrap="square">
            <a:spAutoFit/>
          </a:bodyPr>
          <a:lstStyle/>
          <a:p>
            <a:pPr algn="ctr"/>
            <a:r>
              <a:rPr lang="en-US" altLang="ko-KR" sz="2800" dirty="0">
                <a:latin typeface="Al Qabas Bold" panose="00000800000000000000" pitchFamily="2" charset="-78"/>
                <a:cs typeface="Al Qabas Bold" panose="00000800000000000000" pitchFamily="2" charset="-78"/>
              </a:rPr>
              <a:t>Analysis the Influence of Suppliers’ Power</a:t>
            </a:r>
            <a:endParaRPr lang="ar-SA" altLang="ko-KR" sz="2800" dirty="0">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2059903576"/>
              </p:ext>
            </p:extLst>
          </p:nvPr>
        </p:nvGraphicFramePr>
        <p:xfrm>
          <a:off x="1159179" y="1720885"/>
          <a:ext cx="10125565" cy="3695168"/>
        </p:xfrm>
        <a:graphic>
          <a:graphicData uri="http://schemas.openxmlformats.org/drawingml/2006/table">
            <a:tbl>
              <a:tblPr rtl="1" firstRow="1" bandRow="1">
                <a:tableStyleId>{5FD0F851-EC5A-4D38-B0AD-8093EC10F338}</a:tableStyleId>
              </a:tblPr>
              <a:tblGrid>
                <a:gridCol w="2415064">
                  <a:extLst>
                    <a:ext uri="{9D8B030D-6E8A-4147-A177-3AD203B41FA5}">
                      <a16:colId xmlns:a16="http://schemas.microsoft.com/office/drawing/2014/main" val="20000"/>
                    </a:ext>
                  </a:extLst>
                </a:gridCol>
                <a:gridCol w="1635162">
                  <a:extLst>
                    <a:ext uri="{9D8B030D-6E8A-4147-A177-3AD203B41FA5}">
                      <a16:colId xmlns:a16="http://schemas.microsoft.com/office/drawing/2014/main" val="20001"/>
                    </a:ext>
                  </a:extLst>
                </a:gridCol>
                <a:gridCol w="2025113">
                  <a:extLst>
                    <a:ext uri="{9D8B030D-6E8A-4147-A177-3AD203B41FA5}">
                      <a16:colId xmlns:a16="http://schemas.microsoft.com/office/drawing/2014/main" val="20002"/>
                    </a:ext>
                  </a:extLst>
                </a:gridCol>
                <a:gridCol w="2025113">
                  <a:extLst>
                    <a:ext uri="{9D8B030D-6E8A-4147-A177-3AD203B41FA5}">
                      <a16:colId xmlns:a16="http://schemas.microsoft.com/office/drawing/2014/main" val="20003"/>
                    </a:ext>
                  </a:extLst>
                </a:gridCol>
                <a:gridCol w="2025113">
                  <a:extLst>
                    <a:ext uri="{9D8B030D-6E8A-4147-A177-3AD203B41FA5}">
                      <a16:colId xmlns:a16="http://schemas.microsoft.com/office/drawing/2014/main" val="20004"/>
                    </a:ext>
                  </a:extLst>
                </a:gridCol>
              </a:tblGrid>
              <a:tr h="375661">
                <a:tc>
                  <a:txBody>
                    <a:bodyPr/>
                    <a:lstStyle/>
                    <a:p>
                      <a:pPr algn="ctr" rtl="1"/>
                      <a:r>
                        <a:rPr lang="en-US" sz="1800" b="1" spc="0" dirty="0">
                          <a:solidFill>
                            <a:schemeClr val="tx1"/>
                          </a:solidFill>
                          <a:latin typeface="Al Qabas Light" panose="00000400000000000000" pitchFamily="2" charset="-78"/>
                          <a:cs typeface="Al Qabas Light" panose="00000400000000000000" pitchFamily="2" charset="-78"/>
                        </a:rPr>
                        <a:t>Variables</a:t>
                      </a:r>
                      <a:endParaRPr lang="en-JM" sz="1800" b="1" spc="0" dirty="0">
                        <a:solidFill>
                          <a:schemeClr val="tx1"/>
                        </a:solidFill>
                        <a:latin typeface="Al Qabas Light" panose="00000400000000000000" pitchFamily="2" charset="-78"/>
                        <a:cs typeface="Al Qabas Light" panose="00000400000000000000" pitchFamily="2" charset="-78"/>
                      </a:endParaRPr>
                    </a:p>
                  </a:txBody>
                  <a:tcPr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1"/>
                      <a:r>
                        <a:rPr lang="en-US" altLang="ko-KR" sz="1600" b="1" spc="0" dirty="0">
                          <a:solidFill>
                            <a:schemeClr val="bg1"/>
                          </a:solidFill>
                          <a:latin typeface="Al Qabas Light" panose="00000400000000000000" pitchFamily="2" charset="-78"/>
                          <a:cs typeface="Al Qabas Light" panose="00000400000000000000" pitchFamily="2" charset="-78"/>
                        </a:rPr>
                        <a:t>Degree of impact positively and negatively+ / --</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Importance
1</a:t>
                      </a:r>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 to 100</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Extent of its existence</a:t>
                      </a:r>
                      <a:endParaRPr lang="ar-EG" altLang="ko-KR" sz="1600" b="1" spc="0" dirty="0">
                        <a:solidFill>
                          <a:schemeClr val="bg1"/>
                        </a:solidFill>
                        <a:latin typeface="Al Qabas Light" panose="00000400000000000000" pitchFamily="2" charset="-78"/>
                        <a:cs typeface="Al Qabas Light" panose="00000400000000000000" pitchFamily="2" charset="-78"/>
                      </a:endParaRPr>
                    </a:p>
                    <a:p>
                      <a:pPr algn="ctr" rtl="0"/>
                      <a:r>
                        <a:rPr lang="en-US" altLang="ko-KR" sz="1600" b="1" spc="0" dirty="0">
                          <a:solidFill>
                            <a:schemeClr val="bg1"/>
                          </a:solidFill>
                          <a:latin typeface="Al Qabas Light" panose="00000400000000000000" pitchFamily="2" charset="-78"/>
                          <a:cs typeface="Al Qabas Light" panose="00000400000000000000" pitchFamily="2" charset="-78"/>
                        </a:rPr>
                        <a:t>0.1  to  1</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en-US" altLang="ko-KR" sz="1600" b="1" spc="0" dirty="0">
                          <a:solidFill>
                            <a:schemeClr val="bg1"/>
                          </a:solidFill>
                          <a:latin typeface="Al Qabas Light" panose="00000400000000000000" pitchFamily="2" charset="-78"/>
                          <a:cs typeface="Al Qabas Light" panose="00000400000000000000" pitchFamily="2" charset="-78"/>
                        </a:rPr>
                        <a:t>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extLst>
                  <a:ext uri="{0D108BD9-81ED-4DB2-BD59-A6C34878D82A}">
                    <a16:rowId xmlns:a16="http://schemas.microsoft.com/office/drawing/2014/main" val="10000"/>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6">
                <a:tc>
                  <a:txBody>
                    <a:bodyPr/>
                    <a:lstStyle/>
                    <a:p>
                      <a:pPr marL="0" marR="0" algn="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bl>
          </a:graphicData>
        </a:graphic>
      </p:graphicFrame>
      <p:sp>
        <p:nvSpPr>
          <p:cNvPr id="4" name="مستطيل 3"/>
          <p:cNvSpPr/>
          <p:nvPr/>
        </p:nvSpPr>
        <p:spPr>
          <a:xfrm>
            <a:off x="478971" y="595382"/>
            <a:ext cx="8303633" cy="951543"/>
          </a:xfrm>
          <a:prstGeom prst="rect">
            <a:avLst/>
          </a:prstGeom>
        </p:spPr>
        <p:txBody>
          <a:bodyPr wrap="square">
            <a:spAutoFit/>
          </a:bodyPr>
          <a:lstStyle/>
          <a:p>
            <a:pPr algn="l">
              <a:lnSpc>
                <a:spcPct val="150000"/>
              </a:lnSpc>
            </a:pPr>
            <a:r>
              <a:rPr lang="en-US" altLang="ko-KR" sz="2000" b="1" dirty="0">
                <a:solidFill>
                  <a:schemeClr val="tx1">
                    <a:lumMod val="75000"/>
                    <a:lumOff val="25000"/>
                  </a:schemeClr>
                </a:solidFill>
                <a:latin typeface="Al Qabas Light" panose="00000400000000000000" pitchFamily="2" charset="-78"/>
                <a:cs typeface="Al Qabas Light" panose="00000400000000000000" pitchFamily="2" charset="-78"/>
              </a:rPr>
              <a:t>An example of the </a:t>
            </a:r>
            <a:r>
              <a:rPr lang="en-US" altLang="ko-KR" sz="2000" dirty="0">
                <a:solidFill>
                  <a:schemeClr val="tx1">
                    <a:lumMod val="75000"/>
                    <a:lumOff val="25000"/>
                  </a:schemeClr>
                </a:solidFill>
                <a:latin typeface="Al Qabas Light" panose="00000400000000000000" pitchFamily="2" charset="-78"/>
                <a:cs typeface="Al Qabas Light" panose="00000400000000000000" pitchFamily="2" charset="-78"/>
              </a:rPr>
              <a:t>influence</a:t>
            </a:r>
            <a:r>
              <a:rPr lang="en-US" altLang="ko-KR" sz="2000" b="1" dirty="0">
                <a:solidFill>
                  <a:schemeClr val="tx1">
                    <a:lumMod val="75000"/>
                    <a:lumOff val="25000"/>
                  </a:schemeClr>
                </a:solidFill>
                <a:latin typeface="Al Qabas Light" panose="00000400000000000000" pitchFamily="2" charset="-78"/>
                <a:cs typeface="Al Qabas Light" panose="00000400000000000000" pitchFamily="2" charset="-78"/>
              </a:rPr>
              <a:t> of suppliers’ power on the company? The more criteria to be studied, the closer the results of the analysis will be to reality.</a:t>
            </a:r>
            <a:endParaRPr lang="ar-SA" altLang="ko-KR" sz="20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pic>
        <p:nvPicPr>
          <p:cNvPr id="9" name="Picture 8">
            <a:extLst>
              <a:ext uri="{FF2B5EF4-FFF2-40B4-BE49-F238E27FC236}">
                <a16:creationId xmlns:a16="http://schemas.microsoft.com/office/drawing/2014/main" id="{CAEA429D-1867-41BF-8CEE-F7BCEDF960B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3935562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8ACBD2">
              <a:alpha val="6588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361507" y="154112"/>
            <a:ext cx="11544094" cy="5779963"/>
          </a:xfrm>
          <a:prstGeom prst="frame">
            <a:avLst>
              <a:gd name="adj1" fmla="val 890"/>
            </a:avLst>
          </a:prstGeom>
          <a:solidFill>
            <a:srgbClr val="42A2AC"/>
          </a:solidFill>
          <a:ln>
            <a:solidFill>
              <a:srgbClr val="42A2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674171" y="190974"/>
            <a:ext cx="3236359" cy="1815882"/>
          </a:xfrm>
          <a:prstGeom prst="rect">
            <a:avLst/>
          </a:prstGeom>
        </p:spPr>
        <p:txBody>
          <a:bodyPr wrap="square">
            <a:spAutoFit/>
          </a:bodyPr>
          <a:lstStyle/>
          <a:p>
            <a:pPr algn="ctr" rtl="0"/>
            <a:r>
              <a:rPr lang="en-US" altLang="ko-KR" sz="2800" dirty="0">
                <a:latin typeface="Al Qabas Bold" panose="00000800000000000000" pitchFamily="2" charset="-78"/>
                <a:cs typeface="Al Qabas Bold" panose="00000800000000000000" pitchFamily="2" charset="-78"/>
              </a:rPr>
              <a:t>Analysis the Influence of the Substitute Products</a:t>
            </a:r>
            <a:endParaRPr lang="ar-SA" altLang="ko-KR" sz="2800" dirty="0">
              <a:latin typeface="Al Qabas Bold" panose="00000800000000000000" pitchFamily="2" charset="-78"/>
              <a:cs typeface="Al Qabas Bold" panose="00000800000000000000" pitchFamily="2" charset="-78"/>
            </a:endParaRPr>
          </a:p>
        </p:txBody>
      </p:sp>
      <p:graphicFrame>
        <p:nvGraphicFramePr>
          <p:cNvPr id="33" name="Table Placeholder 5">
            <a:extLst>
              <a:ext uri="{FF2B5EF4-FFF2-40B4-BE49-F238E27FC236}">
                <a16:creationId xmlns:a16="http://schemas.microsoft.com/office/drawing/2014/main" id="{E5B8D812-FA15-4316-8F27-550B109EBA34}"/>
              </a:ext>
            </a:extLst>
          </p:cNvPr>
          <p:cNvGraphicFramePr>
            <a:graphicFrameLocks/>
          </p:cNvGraphicFramePr>
          <p:nvPr>
            <p:extLst>
              <p:ext uri="{D42A27DB-BD31-4B8C-83A1-F6EECF244321}">
                <p14:modId xmlns:p14="http://schemas.microsoft.com/office/powerpoint/2010/main" val="1365825000"/>
              </p:ext>
            </p:extLst>
          </p:nvPr>
        </p:nvGraphicFramePr>
        <p:xfrm>
          <a:off x="1070771" y="1862020"/>
          <a:ext cx="10125565" cy="3823802"/>
        </p:xfrm>
        <a:graphic>
          <a:graphicData uri="http://schemas.openxmlformats.org/drawingml/2006/table">
            <a:tbl>
              <a:tblPr rtl="1" firstRow="1" bandRow="1">
                <a:tableStyleId>{5FD0F851-EC5A-4D38-B0AD-8093EC10F338}</a:tableStyleId>
              </a:tblPr>
              <a:tblGrid>
                <a:gridCol w="2468575">
                  <a:extLst>
                    <a:ext uri="{9D8B030D-6E8A-4147-A177-3AD203B41FA5}">
                      <a16:colId xmlns:a16="http://schemas.microsoft.com/office/drawing/2014/main" val="20000"/>
                    </a:ext>
                  </a:extLst>
                </a:gridCol>
                <a:gridCol w="1581651">
                  <a:extLst>
                    <a:ext uri="{9D8B030D-6E8A-4147-A177-3AD203B41FA5}">
                      <a16:colId xmlns:a16="http://schemas.microsoft.com/office/drawing/2014/main" val="20001"/>
                    </a:ext>
                  </a:extLst>
                </a:gridCol>
                <a:gridCol w="2025113">
                  <a:extLst>
                    <a:ext uri="{9D8B030D-6E8A-4147-A177-3AD203B41FA5}">
                      <a16:colId xmlns:a16="http://schemas.microsoft.com/office/drawing/2014/main" val="20002"/>
                    </a:ext>
                  </a:extLst>
                </a:gridCol>
                <a:gridCol w="2025113">
                  <a:extLst>
                    <a:ext uri="{9D8B030D-6E8A-4147-A177-3AD203B41FA5}">
                      <a16:colId xmlns:a16="http://schemas.microsoft.com/office/drawing/2014/main" val="20003"/>
                    </a:ext>
                  </a:extLst>
                </a:gridCol>
                <a:gridCol w="2025113">
                  <a:extLst>
                    <a:ext uri="{9D8B030D-6E8A-4147-A177-3AD203B41FA5}">
                      <a16:colId xmlns:a16="http://schemas.microsoft.com/office/drawing/2014/main" val="20004"/>
                    </a:ext>
                  </a:extLst>
                </a:gridCol>
              </a:tblGrid>
              <a:tr h="951594">
                <a:tc>
                  <a:txBody>
                    <a:bodyPr/>
                    <a:lstStyle/>
                    <a:p>
                      <a:pPr algn="ctr" rtl="1"/>
                      <a:r>
                        <a:rPr lang="en-US" sz="2000" b="1" spc="0" dirty="0">
                          <a:solidFill>
                            <a:schemeClr val="tx1"/>
                          </a:solidFill>
                          <a:latin typeface="Al Qabas Light" panose="00000400000000000000" pitchFamily="2" charset="-78"/>
                          <a:cs typeface="Al Qabas Light" panose="00000400000000000000" pitchFamily="2" charset="-78"/>
                        </a:rPr>
                        <a:t>Variables</a:t>
                      </a:r>
                      <a:endParaRPr lang="en-JM" sz="2000" b="1" spc="0" dirty="0">
                        <a:solidFill>
                          <a:schemeClr val="tx1"/>
                        </a:solidFill>
                        <a:latin typeface="Al Qabas Light" panose="00000400000000000000" pitchFamily="2" charset="-78"/>
                        <a:cs typeface="Al Qabas Light" panose="00000400000000000000" pitchFamily="2" charset="-78"/>
                      </a:endParaRPr>
                    </a:p>
                  </a:txBody>
                  <a:tcPr anchor="ctr">
                    <a:lnL>
                      <a:noFill/>
                    </a:lnL>
                    <a:lnR w="19050" cap="flat" cmpd="sng" algn="ctr">
                      <a:noFill/>
                      <a:prstDash val="solid"/>
                      <a:round/>
                      <a:headEnd type="none" w="med" len="med"/>
                      <a:tailEnd type="none" w="med" len="med"/>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alpha val="0"/>
                      </a:schemeClr>
                    </a:solidFill>
                  </a:tcPr>
                </a:tc>
                <a:tc>
                  <a:txBody>
                    <a:bodyPr/>
                    <a:lstStyle/>
                    <a:p>
                      <a:pPr algn="ctr" rtl="1"/>
                      <a:r>
                        <a:rPr lang="en-US" altLang="ko-KR" sz="1600" b="1" spc="0" dirty="0">
                          <a:solidFill>
                            <a:schemeClr val="bg1"/>
                          </a:solidFill>
                          <a:latin typeface="Al Qabas Light" panose="00000400000000000000" pitchFamily="2" charset="-78"/>
                          <a:cs typeface="Al Qabas Light" panose="00000400000000000000" pitchFamily="2" charset="-78"/>
                        </a:rPr>
                        <a:t>Degree of impact positively and negatively+ / --</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Importance
1</a:t>
                      </a:r>
                      <a:r>
                        <a:rPr lang="en-US" altLang="ko-KR" sz="1600" b="1" spc="0" dirty="0">
                          <a:solidFill>
                            <a:schemeClr val="bg1"/>
                          </a:solidFill>
                          <a:latin typeface="Al Qabas Light" panose="00000400000000000000" pitchFamily="2" charset="-78"/>
                          <a:cs typeface="Al Qabas Light" panose="00000400000000000000" pitchFamily="2" charset="-78"/>
                        </a:rPr>
                        <a:t> </a:t>
                      </a:r>
                      <a:r>
                        <a:rPr lang="ar-EG" altLang="ko-KR" sz="1600" b="1" spc="0" dirty="0">
                          <a:solidFill>
                            <a:schemeClr val="bg1"/>
                          </a:solidFill>
                          <a:latin typeface="Al Qabas Light" panose="00000400000000000000" pitchFamily="2" charset="-78"/>
                          <a:cs typeface="Al Qabas Light" panose="00000400000000000000" pitchFamily="2" charset="-78"/>
                        </a:rPr>
                        <a:t> to 100</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algn="ctr" rtl="0"/>
                      <a:r>
                        <a:rPr lang="en-US" altLang="ko-KR" sz="1600" b="1" spc="0" dirty="0">
                          <a:solidFill>
                            <a:schemeClr val="bg1"/>
                          </a:solidFill>
                          <a:latin typeface="Al Qabas Light" panose="00000400000000000000" pitchFamily="2" charset="-78"/>
                          <a:cs typeface="Al Qabas Light" panose="00000400000000000000" pitchFamily="2" charset="-78"/>
                        </a:rPr>
                        <a:t>Extent of its existence</a:t>
                      </a:r>
                      <a:endParaRPr lang="ar-EG" altLang="ko-KR" sz="1600" b="1" spc="0" dirty="0">
                        <a:solidFill>
                          <a:schemeClr val="bg1"/>
                        </a:solidFill>
                        <a:latin typeface="Al Qabas Light" panose="00000400000000000000" pitchFamily="2" charset="-78"/>
                        <a:cs typeface="Al Qabas Light" panose="00000400000000000000" pitchFamily="2" charset="-78"/>
                      </a:endParaRPr>
                    </a:p>
                    <a:p>
                      <a:pPr algn="ctr" rtl="0"/>
                      <a:r>
                        <a:rPr lang="en-US" altLang="ko-KR" sz="1600" b="1" spc="0" dirty="0">
                          <a:solidFill>
                            <a:schemeClr val="bg1"/>
                          </a:solidFill>
                          <a:latin typeface="Al Qabas Light" panose="00000400000000000000" pitchFamily="2" charset="-78"/>
                          <a:cs typeface="Al Qabas Light" panose="00000400000000000000" pitchFamily="2" charset="-78"/>
                        </a:rPr>
                        <a:t>0.1  to  1</a:t>
                      </a:r>
                      <a:endParaRPr lang="ar-SA"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tc>
                  <a:txBody>
                    <a:bodyPr/>
                    <a:lstStyle/>
                    <a:p>
                      <a:pPr marL="0" marR="0" indent="0" algn="ctr" defTabSz="914400" rtl="1" eaLnBrk="1" fontAlgn="auto" latinLnBrk="1" hangingPunct="1">
                        <a:lnSpc>
                          <a:spcPct val="100000"/>
                        </a:lnSpc>
                        <a:spcBef>
                          <a:spcPts val="0"/>
                        </a:spcBef>
                        <a:spcAft>
                          <a:spcPts val="0"/>
                        </a:spcAft>
                        <a:buClrTx/>
                        <a:buSzTx/>
                        <a:buFontTx/>
                        <a:buNone/>
                        <a:tabLst/>
                        <a:defRPr/>
                      </a:pPr>
                      <a:r>
                        <a:rPr lang="en-US" altLang="ko-KR" sz="1600" b="1" spc="0" dirty="0">
                          <a:solidFill>
                            <a:schemeClr val="bg1"/>
                          </a:solidFill>
                          <a:latin typeface="Al Qabas Light" panose="00000400000000000000" pitchFamily="2" charset="-78"/>
                          <a:cs typeface="Al Qabas Light" panose="00000400000000000000" pitchFamily="2" charset="-78"/>
                        </a:rPr>
                        <a:t>Value</a:t>
                      </a:r>
                      <a:endParaRPr lang="en-JM" altLang="ko-KR" sz="1600" b="1" spc="0" dirty="0">
                        <a:solidFill>
                          <a:schemeClr val="bg1"/>
                        </a:solidFill>
                        <a:latin typeface="Al Qabas Light" panose="00000400000000000000" pitchFamily="2" charset="-78"/>
                        <a:cs typeface="Al Qabas Light" panose="00000400000000000000" pitchFamily="2" charset="-78"/>
                      </a:endParaRPr>
                    </a:p>
                  </a:txBody>
                  <a:tcPr anchor="ctr">
                    <a:lnL w="19050" cap="flat" cmpd="sng" algn="ctr">
                      <a:noFill/>
                      <a:prstDash val="solid"/>
                      <a:round/>
                      <a:headEnd type="none" w="med" len="med"/>
                      <a:tailEnd type="none" w="med" len="med"/>
                    </a:lnL>
                    <a:lnR w="1905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4AAFBA"/>
                    </a:solidFill>
                  </a:tcPr>
                </a:tc>
                <a:extLst>
                  <a:ext uri="{0D108BD9-81ED-4DB2-BD59-A6C34878D82A}">
                    <a16:rowId xmlns:a16="http://schemas.microsoft.com/office/drawing/2014/main" val="10000"/>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74042691"/>
                  </a:ext>
                </a:extLst>
              </a:tr>
              <a:tr h="359026">
                <a:tc>
                  <a:txBody>
                    <a:bodyPr/>
                    <a:lstStyle/>
                    <a:p>
                      <a:pPr marL="0" marR="0" indent="0" algn="r" defTabSz="914400" rtl="1" eaLnBrk="1" fontAlgn="auto" latinLnBrk="0" hangingPunct="1">
                        <a:lnSpc>
                          <a:spcPct val="100000"/>
                        </a:lnSpc>
                        <a:spcBef>
                          <a:spcPts val="0"/>
                        </a:spcBef>
                        <a:spcAft>
                          <a:spcPts val="0"/>
                        </a:spcAft>
                        <a:buClrTx/>
                        <a:buSzTx/>
                        <a:buFontTx/>
                        <a:buNone/>
                        <a:tabLst/>
                        <a:defRPr/>
                      </a:pPr>
                      <a:endParaRPr lang="ar-SA" altLang="ko-KR" sz="1200" dirty="0">
                        <a:solidFill>
                          <a:schemeClr val="bg1"/>
                        </a:solidFill>
                        <a:latin typeface="Al Qabas Light" panose="00000400000000000000" pitchFamily="2" charset="-78"/>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20484520"/>
                  </a:ext>
                </a:extLst>
              </a:tr>
              <a:tr h="359026">
                <a:tc>
                  <a:txBody>
                    <a:bodyPr/>
                    <a:lstStyle/>
                    <a:p>
                      <a:pPr marL="0" marR="0" algn="r" rtl="1">
                        <a:spcBef>
                          <a:spcPts val="0"/>
                        </a:spcBef>
                        <a:spcAft>
                          <a:spcPts val="0"/>
                        </a:spcAft>
                      </a:pPr>
                      <a:endParaRPr lang="ar-SA" sz="1200" dirty="0">
                        <a:solidFill>
                          <a:schemeClr val="bg1"/>
                        </a:solidFill>
                        <a:effectLst/>
                        <a:latin typeface="Al Qabas Light" panose="00000400000000000000" pitchFamily="2" charset="-78"/>
                        <a:ea typeface="Times New Roman" panose="02020603050405020304" pitchFamily="18" charset="0"/>
                        <a:cs typeface="Al Qabas Light" panose="00000400000000000000" pitchFamily="2" charset="-78"/>
                      </a:endParaRPr>
                    </a:p>
                  </a:txBody>
                  <a:tcPr marL="68580" marR="68580" marT="0" marB="0"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3B929B"/>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rtl="1"/>
                      <a:endParaRPr lang="en-US" altLang="ko-KR" sz="1100" b="1" baseline="0" dirty="0">
                        <a:solidFill>
                          <a:schemeClr val="tx1">
                            <a:lumMod val="75000"/>
                            <a:lumOff val="25000"/>
                          </a:schemeClr>
                        </a:solidFill>
                        <a:latin typeface="Al Qabas Light" panose="00000400000000000000" pitchFamily="2" charset="-78"/>
                        <a:cs typeface="Al Qabas Light" panose="00000400000000000000" pitchFamily="2" charset="-78"/>
                      </a:endParaRPr>
                    </a:p>
                  </a:txBody>
                  <a:tcPr anchor="ctr">
                    <a:lnL w="12700" cap="flat" cmpd="sng" algn="ctr">
                      <a:solidFill>
                        <a:schemeClr val="bg1">
                          <a:lumMod val="85000"/>
                        </a:schemeClr>
                      </a:solidFill>
                      <a:prstDash val="solid"/>
                      <a:round/>
                      <a:headEnd type="none" w="med" len="med"/>
                      <a:tailEnd type="none" w="med" len="med"/>
                    </a:lnL>
                    <a:lnR w="12700" cap="flat" cmpd="sng" algn="ctr">
                      <a:solidFill>
                        <a:schemeClr val="bg1">
                          <a:lumMod val="85000"/>
                        </a:schemeClr>
                      </a:solidFill>
                      <a:prstDash val="solid"/>
                      <a:round/>
                      <a:headEnd type="none" w="med" len="med"/>
                      <a:tailEnd type="none" w="med" len="med"/>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24301363"/>
                  </a:ext>
                </a:extLst>
              </a:tr>
            </a:tbl>
          </a:graphicData>
        </a:graphic>
      </p:graphicFrame>
      <p:sp>
        <p:nvSpPr>
          <p:cNvPr id="4" name="مستطيل 3"/>
          <p:cNvSpPr/>
          <p:nvPr/>
        </p:nvSpPr>
        <p:spPr>
          <a:xfrm>
            <a:off x="461554" y="422257"/>
            <a:ext cx="8588077" cy="1015663"/>
          </a:xfrm>
          <a:prstGeom prst="rect">
            <a:avLst/>
          </a:prstGeom>
        </p:spPr>
        <p:txBody>
          <a:bodyPr wrap="square">
            <a:spAutoFit/>
          </a:bodyPr>
          <a:lstStyle/>
          <a:p>
            <a:pPr algn="l" rtl="0">
              <a:lnSpc>
                <a:spcPct val="150000"/>
              </a:lnSpc>
            </a:pPr>
            <a:r>
              <a:rPr lang="en-US" altLang="ko-KR" sz="2000" b="1" dirty="0">
                <a:solidFill>
                  <a:schemeClr val="tx1">
                    <a:lumMod val="75000"/>
                    <a:lumOff val="25000"/>
                  </a:schemeClr>
                </a:solidFill>
                <a:latin typeface="Al Qabas Light" panose="00000400000000000000" pitchFamily="2" charset="-78"/>
                <a:cs typeface="Al Qabas Light" panose="00000400000000000000" pitchFamily="2" charset="-78"/>
              </a:rPr>
              <a:t>Example of the </a:t>
            </a:r>
            <a:r>
              <a:rPr lang="en-US" altLang="ko-KR" sz="2000" dirty="0">
                <a:solidFill>
                  <a:schemeClr val="tx1">
                    <a:lumMod val="75000"/>
                    <a:lumOff val="25000"/>
                  </a:schemeClr>
                </a:solidFill>
                <a:latin typeface="Al Qabas Light" panose="00000400000000000000" pitchFamily="2" charset="-78"/>
                <a:cs typeface="Al Qabas Light" panose="00000400000000000000" pitchFamily="2" charset="-78"/>
              </a:rPr>
              <a:t>influence</a:t>
            </a:r>
            <a:r>
              <a:rPr lang="en-US" altLang="ko-KR" sz="2000" b="1" dirty="0">
                <a:solidFill>
                  <a:schemeClr val="tx1">
                    <a:lumMod val="75000"/>
                    <a:lumOff val="25000"/>
                  </a:schemeClr>
                </a:solidFill>
                <a:latin typeface="Al Qabas Light" panose="00000400000000000000" pitchFamily="2" charset="-78"/>
                <a:cs typeface="Al Qabas Light" panose="00000400000000000000" pitchFamily="2" charset="-78"/>
              </a:rPr>
              <a:t> of the substitute products on the company? The more criteria to be studied, the closer the results of the analysis will be to reality.</a:t>
            </a:r>
            <a:endParaRPr lang="ar-SA" altLang="ko-KR" sz="20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pic>
        <p:nvPicPr>
          <p:cNvPr id="9" name="Picture 8">
            <a:extLst>
              <a:ext uri="{FF2B5EF4-FFF2-40B4-BE49-F238E27FC236}">
                <a16:creationId xmlns:a16="http://schemas.microsoft.com/office/drawing/2014/main" id="{24128C64-A5A2-44DD-8BFB-93964D1B4AB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28325683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BAFB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602929" y="178060"/>
            <a:ext cx="11061250" cy="5822690"/>
          </a:xfrm>
          <a:prstGeom prst="frame">
            <a:avLst>
              <a:gd name="adj1" fmla="val 890"/>
            </a:avLst>
          </a:prstGeom>
          <a:solidFill>
            <a:srgbClr val="4B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739071" y="957035"/>
            <a:ext cx="3100996" cy="523220"/>
          </a:xfrm>
          <a:prstGeom prst="rect">
            <a:avLst/>
          </a:prstGeom>
        </p:spPr>
        <p:txBody>
          <a:bodyPr wrap="square">
            <a:spAutoFit/>
          </a:bodyPr>
          <a:lstStyle/>
          <a:p>
            <a:pPr algn="ctr"/>
            <a:r>
              <a:rPr lang="en-US" altLang="ko-KR" sz="2800" dirty="0">
                <a:latin typeface="Al Qabas Bold" panose="00000800000000000000" pitchFamily="2" charset="-78"/>
                <a:cs typeface="Al Qabas Bold" panose="00000800000000000000" pitchFamily="2" charset="-78"/>
              </a:rPr>
              <a:t>Analysis Summary</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pSp>
        <p:nvGrpSpPr>
          <p:cNvPr id="34" name="Group 9">
            <a:extLst>
              <a:ext uri="{FF2B5EF4-FFF2-40B4-BE49-F238E27FC236}">
                <a16:creationId xmlns:a16="http://schemas.microsoft.com/office/drawing/2014/main" id="{F7A2A885-F015-471B-A859-19727BF7B050}"/>
              </a:ext>
            </a:extLst>
          </p:cNvPr>
          <p:cNvGrpSpPr/>
          <p:nvPr/>
        </p:nvGrpSpPr>
        <p:grpSpPr>
          <a:xfrm>
            <a:off x="1009510" y="3448968"/>
            <a:ext cx="2336298" cy="2394849"/>
            <a:chOff x="395534" y="3722056"/>
            <a:chExt cx="3972999" cy="2412361"/>
          </a:xfrm>
        </p:grpSpPr>
        <p:sp>
          <p:nvSpPr>
            <p:cNvPr id="35" name="TextBox 4">
              <a:extLst>
                <a:ext uri="{FF2B5EF4-FFF2-40B4-BE49-F238E27FC236}">
                  <a16:creationId xmlns:a16="http://schemas.microsoft.com/office/drawing/2014/main" id="{3EA0FDB8-4FB9-45CB-9A4D-86A00A2DC196}"/>
                </a:ext>
              </a:extLst>
            </p:cNvPr>
            <p:cNvSpPr txBox="1"/>
            <p:nvPr/>
          </p:nvSpPr>
          <p:spPr>
            <a:xfrm>
              <a:off x="395534" y="3722056"/>
              <a:ext cx="3972999"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Suppliers’ Power</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6" name="TextBox 5">
              <a:extLst>
                <a:ext uri="{FF2B5EF4-FFF2-40B4-BE49-F238E27FC236}">
                  <a16:creationId xmlns:a16="http://schemas.microsoft.com/office/drawing/2014/main" id="{669A76DF-DBFF-465A-ABE6-AF1ED49A1522}"/>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37" name="Group 12">
            <a:extLst>
              <a:ext uri="{FF2B5EF4-FFF2-40B4-BE49-F238E27FC236}">
                <a16:creationId xmlns:a16="http://schemas.microsoft.com/office/drawing/2014/main" id="{9014A663-BDA6-4C18-9446-CDDF94524DCF}"/>
              </a:ext>
            </a:extLst>
          </p:cNvPr>
          <p:cNvGrpSpPr/>
          <p:nvPr/>
        </p:nvGrpSpPr>
        <p:grpSpPr>
          <a:xfrm>
            <a:off x="3659198" y="3447852"/>
            <a:ext cx="2336298" cy="2395966"/>
            <a:chOff x="395534" y="3720931"/>
            <a:chExt cx="3972999" cy="2413486"/>
          </a:xfrm>
        </p:grpSpPr>
        <p:sp>
          <p:nvSpPr>
            <p:cNvPr id="38" name="TextBox 7">
              <a:extLst>
                <a:ext uri="{FF2B5EF4-FFF2-40B4-BE49-F238E27FC236}">
                  <a16:creationId xmlns:a16="http://schemas.microsoft.com/office/drawing/2014/main" id="{599EC491-0B2C-47EC-97FF-F4DACD22844B}"/>
                </a:ext>
              </a:extLst>
            </p:cNvPr>
            <p:cNvSpPr txBox="1"/>
            <p:nvPr/>
          </p:nvSpPr>
          <p:spPr>
            <a:xfrm>
              <a:off x="395534" y="3720931"/>
              <a:ext cx="3972999" cy="310028"/>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Buyers’ Power</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9" name="TextBox 8">
              <a:extLst>
                <a:ext uri="{FF2B5EF4-FFF2-40B4-BE49-F238E27FC236}">
                  <a16:creationId xmlns:a16="http://schemas.microsoft.com/office/drawing/2014/main" id="{B6281E56-CC17-4FBB-9B23-09A8E5559750}"/>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0" name="Group 15">
            <a:extLst>
              <a:ext uri="{FF2B5EF4-FFF2-40B4-BE49-F238E27FC236}">
                <a16:creationId xmlns:a16="http://schemas.microsoft.com/office/drawing/2014/main" id="{384F9BEF-29B1-4793-98EB-EFC48744C89A}"/>
              </a:ext>
            </a:extLst>
          </p:cNvPr>
          <p:cNvGrpSpPr/>
          <p:nvPr/>
        </p:nvGrpSpPr>
        <p:grpSpPr>
          <a:xfrm>
            <a:off x="6308886" y="3447852"/>
            <a:ext cx="2336298" cy="2395966"/>
            <a:chOff x="395534" y="3720931"/>
            <a:chExt cx="3972999" cy="2413486"/>
          </a:xfrm>
        </p:grpSpPr>
        <p:sp>
          <p:nvSpPr>
            <p:cNvPr id="41" name="TextBox 10">
              <a:extLst>
                <a:ext uri="{FF2B5EF4-FFF2-40B4-BE49-F238E27FC236}">
                  <a16:creationId xmlns:a16="http://schemas.microsoft.com/office/drawing/2014/main" id="{EF36AB27-0A65-44BD-BC40-C41068A5C5AB}"/>
                </a:ext>
              </a:extLst>
            </p:cNvPr>
            <p:cNvSpPr txBox="1"/>
            <p:nvPr/>
          </p:nvSpPr>
          <p:spPr>
            <a:xfrm>
              <a:off x="395534" y="3720931"/>
              <a:ext cx="3972999" cy="310028"/>
            </a:xfrm>
            <a:prstGeom prst="rect">
              <a:avLst/>
            </a:prstGeom>
            <a:noFill/>
          </p:spPr>
          <p:txBody>
            <a:bodyPr wrap="square" rtlCol="0" anchor="ctr">
              <a:spAutoFit/>
            </a:bodyPr>
            <a:lstStyle/>
            <a:p>
              <a:pPr algn="ctr" rtl="0"/>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New Entrants</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2" name="TextBox 11">
              <a:extLst>
                <a:ext uri="{FF2B5EF4-FFF2-40B4-BE49-F238E27FC236}">
                  <a16:creationId xmlns:a16="http://schemas.microsoft.com/office/drawing/2014/main" id="{C9F016BF-E251-4442-A277-AC01D6173D54}"/>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3" name="Group 18">
            <a:extLst>
              <a:ext uri="{FF2B5EF4-FFF2-40B4-BE49-F238E27FC236}">
                <a16:creationId xmlns:a16="http://schemas.microsoft.com/office/drawing/2014/main" id="{B6B5436F-8347-49A4-84F8-46993B0F91ED}"/>
              </a:ext>
            </a:extLst>
          </p:cNvPr>
          <p:cNvGrpSpPr/>
          <p:nvPr/>
        </p:nvGrpSpPr>
        <p:grpSpPr>
          <a:xfrm>
            <a:off x="8958574" y="3448971"/>
            <a:ext cx="2336298" cy="2394849"/>
            <a:chOff x="395534" y="3722056"/>
            <a:chExt cx="3972999" cy="2412359"/>
          </a:xfrm>
        </p:grpSpPr>
        <p:sp>
          <p:nvSpPr>
            <p:cNvPr id="44" name="TextBox 13">
              <a:extLst>
                <a:ext uri="{FF2B5EF4-FFF2-40B4-BE49-F238E27FC236}">
                  <a16:creationId xmlns:a16="http://schemas.microsoft.com/office/drawing/2014/main" id="{5AC8A031-CE7F-46CD-94E8-AB308484A825}"/>
                </a:ext>
              </a:extLst>
            </p:cNvPr>
            <p:cNvSpPr txBox="1"/>
            <p:nvPr/>
          </p:nvSpPr>
          <p:spPr>
            <a:xfrm>
              <a:off x="395534" y="3722056"/>
              <a:ext cx="3972999"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Competitors Influence</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5" name="TextBox 14">
              <a:extLst>
                <a:ext uri="{FF2B5EF4-FFF2-40B4-BE49-F238E27FC236}">
                  <a16:creationId xmlns:a16="http://schemas.microsoft.com/office/drawing/2014/main" id="{86B2EEA6-51B7-466D-9E5C-8693B302CEF2}"/>
                </a:ext>
              </a:extLst>
            </p:cNvPr>
            <p:cNvSpPr txBox="1"/>
            <p:nvPr/>
          </p:nvSpPr>
          <p:spPr>
            <a:xfrm>
              <a:off x="395536" y="3995230"/>
              <a:ext cx="3972997" cy="2139185"/>
            </a:xfrm>
            <a:prstGeom prst="rect">
              <a:avLst/>
            </a:prstGeom>
            <a:noFill/>
          </p:spPr>
          <p:txBody>
            <a:bodyPr wrap="square" rtlCol="0">
              <a:spAutoFit/>
            </a:bodyPr>
            <a:lstStyle/>
            <a:p>
              <a:pPr algn="ctr"/>
              <a:r>
                <a:rPr lang="ar-SA" altLang="ko-KR" sz="1200" dirty="0">
                  <a:solidFill>
                    <a:schemeClr val="tx1">
                      <a:lumMod val="75000"/>
                      <a:lumOff val="25000"/>
                    </a:schemeClr>
                  </a:solidFill>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sp>
        <p:nvSpPr>
          <p:cNvPr id="46" name="Oval 21">
            <a:extLst>
              <a:ext uri="{FF2B5EF4-FFF2-40B4-BE49-F238E27FC236}">
                <a16:creationId xmlns:a16="http://schemas.microsoft.com/office/drawing/2014/main" id="{3ECD3337-6B1C-47BD-A2AB-FBB9A3C23DCB}"/>
              </a:ext>
            </a:extLst>
          </p:cNvPr>
          <p:cNvSpPr/>
          <p:nvPr/>
        </p:nvSpPr>
        <p:spPr>
          <a:xfrm>
            <a:off x="9866127" y="2803612"/>
            <a:ext cx="521194" cy="5399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2700" dirty="0">
                <a:solidFill>
                  <a:schemeClr val="tx1"/>
                </a:solidFill>
              </a:rPr>
              <a:t>1</a:t>
            </a:r>
            <a:endParaRPr lang="ko-KR" altLang="en-US" sz="2700" dirty="0">
              <a:solidFill>
                <a:schemeClr val="tx1"/>
              </a:solidFill>
            </a:endParaRPr>
          </a:p>
        </p:txBody>
      </p:sp>
      <p:sp>
        <p:nvSpPr>
          <p:cNvPr id="47" name="Oval 22">
            <a:extLst>
              <a:ext uri="{FF2B5EF4-FFF2-40B4-BE49-F238E27FC236}">
                <a16:creationId xmlns:a16="http://schemas.microsoft.com/office/drawing/2014/main" id="{358F2D06-964A-4765-A2C0-5E6BA023B881}"/>
              </a:ext>
            </a:extLst>
          </p:cNvPr>
          <p:cNvSpPr/>
          <p:nvPr/>
        </p:nvSpPr>
        <p:spPr>
          <a:xfrm>
            <a:off x="7216439" y="2803612"/>
            <a:ext cx="521194" cy="53999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2700" dirty="0">
                <a:solidFill>
                  <a:schemeClr val="tx1"/>
                </a:solidFill>
              </a:rPr>
              <a:t>2</a:t>
            </a:r>
            <a:endParaRPr lang="ko-KR" altLang="en-US" sz="2700" dirty="0">
              <a:solidFill>
                <a:schemeClr val="tx1"/>
              </a:solidFill>
            </a:endParaRPr>
          </a:p>
        </p:txBody>
      </p:sp>
      <p:sp>
        <p:nvSpPr>
          <p:cNvPr id="48" name="Oval 23">
            <a:extLst>
              <a:ext uri="{FF2B5EF4-FFF2-40B4-BE49-F238E27FC236}">
                <a16:creationId xmlns:a16="http://schemas.microsoft.com/office/drawing/2014/main" id="{809B3715-A8A8-49AB-A757-27C6EDB09432}"/>
              </a:ext>
            </a:extLst>
          </p:cNvPr>
          <p:cNvSpPr/>
          <p:nvPr/>
        </p:nvSpPr>
        <p:spPr>
          <a:xfrm>
            <a:off x="4566751" y="2803612"/>
            <a:ext cx="521194" cy="5399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2700" dirty="0">
                <a:solidFill>
                  <a:schemeClr val="tx1"/>
                </a:solidFill>
              </a:rPr>
              <a:t>3</a:t>
            </a:r>
            <a:endParaRPr lang="ko-KR" altLang="en-US" sz="2700" dirty="0">
              <a:solidFill>
                <a:schemeClr val="tx1"/>
              </a:solidFill>
            </a:endParaRPr>
          </a:p>
        </p:txBody>
      </p:sp>
      <p:sp>
        <p:nvSpPr>
          <p:cNvPr id="49" name="Oval 27">
            <a:extLst>
              <a:ext uri="{FF2B5EF4-FFF2-40B4-BE49-F238E27FC236}">
                <a16:creationId xmlns:a16="http://schemas.microsoft.com/office/drawing/2014/main" id="{FAF37737-56B0-43FC-8D03-CEAB7ABDD7EF}"/>
              </a:ext>
            </a:extLst>
          </p:cNvPr>
          <p:cNvSpPr/>
          <p:nvPr/>
        </p:nvSpPr>
        <p:spPr>
          <a:xfrm>
            <a:off x="1917063" y="2803612"/>
            <a:ext cx="521194" cy="53999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altLang="ko-KR" sz="2700" dirty="0">
                <a:solidFill>
                  <a:schemeClr val="tx1"/>
                </a:solidFill>
              </a:rPr>
              <a:t>4</a:t>
            </a:r>
            <a:endParaRPr lang="ko-KR" altLang="en-US" sz="2700" dirty="0">
              <a:solidFill>
                <a:schemeClr val="tx1"/>
              </a:solidFill>
            </a:endParaRPr>
          </a:p>
        </p:txBody>
      </p:sp>
      <p:pic>
        <p:nvPicPr>
          <p:cNvPr id="21" name="Picture 20">
            <a:extLst>
              <a:ext uri="{FF2B5EF4-FFF2-40B4-BE49-F238E27FC236}">
                <a16:creationId xmlns:a16="http://schemas.microsoft.com/office/drawing/2014/main" id="{D55DDBE4-208A-467D-BE85-0DF11076AAA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22376408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Rectangle 5">
            <a:extLst>
              <a:ext uri="{FF2B5EF4-FFF2-40B4-BE49-F238E27FC236}">
                <a16:creationId xmlns:a16="http://schemas.microsoft.com/office/drawing/2014/main" id="{9C8782A6-734F-4E51-B4AC-17F9504BFA5B}"/>
              </a:ext>
            </a:extLst>
          </p:cNvPr>
          <p:cNvSpPr/>
          <p:nvPr/>
        </p:nvSpPr>
        <p:spPr>
          <a:xfrm rot="13101931" flipH="1">
            <a:off x="9458618" y="177583"/>
            <a:ext cx="1554104" cy="1842665"/>
          </a:xfrm>
          <a:custGeom>
            <a:avLst/>
            <a:gdLst/>
            <a:ahLst/>
            <a:cxnLst/>
            <a:rect l="l" t="t" r="r" b="b"/>
            <a:pathLst>
              <a:path w="4039355" h="4675800">
                <a:moveTo>
                  <a:pt x="4034497" y="0"/>
                </a:moveTo>
                <a:lnTo>
                  <a:pt x="4039355" y="1157334"/>
                </a:lnTo>
                <a:lnTo>
                  <a:pt x="4036521" y="1158088"/>
                </a:lnTo>
                <a:lnTo>
                  <a:pt x="4036521" y="4184468"/>
                </a:lnTo>
                <a:lnTo>
                  <a:pt x="2880543" y="4184469"/>
                </a:lnTo>
                <a:lnTo>
                  <a:pt x="2880543" y="2372299"/>
                </a:lnTo>
                <a:lnTo>
                  <a:pt x="1096372" y="4675800"/>
                </a:lnTo>
                <a:lnTo>
                  <a:pt x="242442" y="4014390"/>
                </a:lnTo>
                <a:lnTo>
                  <a:pt x="2044770" y="1687448"/>
                </a:lnTo>
                <a:lnTo>
                  <a:pt x="296924" y="2151986"/>
                </a:lnTo>
                <a:lnTo>
                  <a:pt x="0" y="1034791"/>
                </a:lnTo>
                <a:lnTo>
                  <a:pt x="2097708" y="477269"/>
                </a:lnTo>
                <a:lnTo>
                  <a:pt x="2101111" y="490677"/>
                </a:lnTo>
                <a:close/>
              </a:path>
            </a:pathLst>
          </a:custGeom>
          <a:solidFill>
            <a:srgbClr val="4BAFB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Frame 16"/>
          <p:cNvSpPr/>
          <p:nvPr/>
        </p:nvSpPr>
        <p:spPr>
          <a:xfrm>
            <a:off x="602929" y="178061"/>
            <a:ext cx="11061250" cy="5803640"/>
          </a:xfrm>
          <a:prstGeom prst="frame">
            <a:avLst>
              <a:gd name="adj1" fmla="val 890"/>
            </a:avLst>
          </a:prstGeom>
          <a:solidFill>
            <a:srgbClr val="4BAF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7" name="مستطيل 6"/>
          <p:cNvSpPr/>
          <p:nvPr/>
        </p:nvSpPr>
        <p:spPr>
          <a:xfrm>
            <a:off x="8563183" y="714306"/>
            <a:ext cx="3100996" cy="1384995"/>
          </a:xfrm>
          <a:prstGeom prst="rect">
            <a:avLst/>
          </a:prstGeom>
        </p:spPr>
        <p:txBody>
          <a:bodyPr wrap="square">
            <a:spAutoFit/>
          </a:bodyPr>
          <a:lstStyle/>
          <a:p>
            <a:pPr algn="ctr" rtl="0"/>
            <a:r>
              <a:rPr lang="en-US" altLang="ko-KR" sz="2800" dirty="0">
                <a:latin typeface="Al Qabas Bold" panose="00000800000000000000" pitchFamily="2" charset="-78"/>
                <a:cs typeface="Al Qabas Bold" panose="00000800000000000000" pitchFamily="2" charset="-78"/>
              </a:rPr>
              <a:t>Analysis Summary of the Substitute Products</a:t>
            </a:r>
            <a:endParaRPr lang="ar-SA" altLang="ko-KR" sz="2800" dirty="0">
              <a:solidFill>
                <a:schemeClr val="accent2"/>
              </a:solidFill>
              <a:latin typeface="Al Qabas Bold" panose="00000800000000000000" pitchFamily="2" charset="-78"/>
              <a:cs typeface="Al Qabas Bold" panose="00000800000000000000" pitchFamily="2" charset="-78"/>
            </a:endParaRPr>
          </a:p>
        </p:txBody>
      </p:sp>
      <p:grpSp>
        <p:nvGrpSpPr>
          <p:cNvPr id="34" name="Group 9">
            <a:extLst>
              <a:ext uri="{FF2B5EF4-FFF2-40B4-BE49-F238E27FC236}">
                <a16:creationId xmlns:a16="http://schemas.microsoft.com/office/drawing/2014/main" id="{F7A2A885-F015-471B-A859-19727BF7B050}"/>
              </a:ext>
            </a:extLst>
          </p:cNvPr>
          <p:cNvGrpSpPr/>
          <p:nvPr/>
        </p:nvGrpSpPr>
        <p:grpSpPr>
          <a:xfrm>
            <a:off x="1009510" y="3448968"/>
            <a:ext cx="2336298" cy="2394849"/>
            <a:chOff x="395534" y="3722056"/>
            <a:chExt cx="3972999" cy="2412361"/>
          </a:xfrm>
        </p:grpSpPr>
        <p:sp>
          <p:nvSpPr>
            <p:cNvPr id="35" name="TextBox 4">
              <a:extLst>
                <a:ext uri="{FF2B5EF4-FFF2-40B4-BE49-F238E27FC236}">
                  <a16:creationId xmlns:a16="http://schemas.microsoft.com/office/drawing/2014/main" id="{3EA0FDB8-4FB9-45CB-9A4D-86A00A2DC196}"/>
                </a:ext>
              </a:extLst>
            </p:cNvPr>
            <p:cNvSpPr txBox="1"/>
            <p:nvPr/>
          </p:nvSpPr>
          <p:spPr>
            <a:xfrm>
              <a:off x="395534" y="3722056"/>
              <a:ext cx="3972999"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Substitute Products</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6" name="TextBox 5">
              <a:extLst>
                <a:ext uri="{FF2B5EF4-FFF2-40B4-BE49-F238E27FC236}">
                  <a16:creationId xmlns:a16="http://schemas.microsoft.com/office/drawing/2014/main" id="{669A76DF-DBFF-465A-ABE6-AF1ED49A1522}"/>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37" name="Group 12">
            <a:extLst>
              <a:ext uri="{FF2B5EF4-FFF2-40B4-BE49-F238E27FC236}">
                <a16:creationId xmlns:a16="http://schemas.microsoft.com/office/drawing/2014/main" id="{9014A663-BDA6-4C18-9446-CDDF94524DCF}"/>
              </a:ext>
            </a:extLst>
          </p:cNvPr>
          <p:cNvGrpSpPr/>
          <p:nvPr/>
        </p:nvGrpSpPr>
        <p:grpSpPr>
          <a:xfrm>
            <a:off x="3659198" y="3447852"/>
            <a:ext cx="2336298" cy="2395966"/>
            <a:chOff x="395534" y="3720931"/>
            <a:chExt cx="3972999" cy="2413486"/>
          </a:xfrm>
        </p:grpSpPr>
        <p:sp>
          <p:nvSpPr>
            <p:cNvPr id="38" name="TextBox 7">
              <a:extLst>
                <a:ext uri="{FF2B5EF4-FFF2-40B4-BE49-F238E27FC236}">
                  <a16:creationId xmlns:a16="http://schemas.microsoft.com/office/drawing/2014/main" id="{599EC491-0B2C-47EC-97FF-F4DACD22844B}"/>
                </a:ext>
              </a:extLst>
            </p:cNvPr>
            <p:cNvSpPr txBox="1"/>
            <p:nvPr/>
          </p:nvSpPr>
          <p:spPr>
            <a:xfrm>
              <a:off x="395534" y="3720931"/>
              <a:ext cx="3972999" cy="310028"/>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Substitute Products</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39" name="TextBox 8">
              <a:extLst>
                <a:ext uri="{FF2B5EF4-FFF2-40B4-BE49-F238E27FC236}">
                  <a16:creationId xmlns:a16="http://schemas.microsoft.com/office/drawing/2014/main" id="{B6281E56-CC17-4FBB-9B23-09A8E5559750}"/>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0" name="Group 15">
            <a:extLst>
              <a:ext uri="{FF2B5EF4-FFF2-40B4-BE49-F238E27FC236}">
                <a16:creationId xmlns:a16="http://schemas.microsoft.com/office/drawing/2014/main" id="{384F9BEF-29B1-4793-98EB-EFC48744C89A}"/>
              </a:ext>
            </a:extLst>
          </p:cNvPr>
          <p:cNvGrpSpPr/>
          <p:nvPr/>
        </p:nvGrpSpPr>
        <p:grpSpPr>
          <a:xfrm>
            <a:off x="6308886" y="3448968"/>
            <a:ext cx="2336298" cy="2394849"/>
            <a:chOff x="395534" y="3722056"/>
            <a:chExt cx="3972999" cy="2412361"/>
          </a:xfrm>
        </p:grpSpPr>
        <p:sp>
          <p:nvSpPr>
            <p:cNvPr id="41" name="TextBox 10">
              <a:extLst>
                <a:ext uri="{FF2B5EF4-FFF2-40B4-BE49-F238E27FC236}">
                  <a16:creationId xmlns:a16="http://schemas.microsoft.com/office/drawing/2014/main" id="{EF36AB27-0A65-44BD-BC40-C41068A5C5AB}"/>
                </a:ext>
              </a:extLst>
            </p:cNvPr>
            <p:cNvSpPr txBox="1"/>
            <p:nvPr/>
          </p:nvSpPr>
          <p:spPr>
            <a:xfrm>
              <a:off x="395534" y="3722056"/>
              <a:ext cx="3972999" cy="30777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Substitute Products</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2" name="TextBox 11">
              <a:extLst>
                <a:ext uri="{FF2B5EF4-FFF2-40B4-BE49-F238E27FC236}">
                  <a16:creationId xmlns:a16="http://schemas.microsoft.com/office/drawing/2014/main" id="{C9F016BF-E251-4442-A277-AC01D6173D54}"/>
                </a:ext>
              </a:extLst>
            </p:cNvPr>
            <p:cNvSpPr txBox="1"/>
            <p:nvPr/>
          </p:nvSpPr>
          <p:spPr>
            <a:xfrm>
              <a:off x="395536" y="3995230"/>
              <a:ext cx="3972997" cy="2139187"/>
            </a:xfrm>
            <a:prstGeom prst="rect">
              <a:avLst/>
            </a:prstGeom>
            <a:noFill/>
          </p:spPr>
          <p:txBody>
            <a:bodyPr wrap="square" rtlCol="0">
              <a:spAutoFit/>
            </a:bodyPr>
            <a:lstStyle/>
            <a:p>
              <a:pPr algn="ctr"/>
              <a:r>
                <a:rPr lang="ar-SA" altLang="ko-KR" sz="1200" dirty="0">
                  <a:solidFill>
                    <a:schemeClr val="tx1">
                      <a:lumMod val="75000"/>
                      <a:lumOff val="25000"/>
                    </a:schemeClr>
                  </a:solidFill>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grpSp>
        <p:nvGrpSpPr>
          <p:cNvPr id="43" name="Group 18">
            <a:extLst>
              <a:ext uri="{FF2B5EF4-FFF2-40B4-BE49-F238E27FC236}">
                <a16:creationId xmlns:a16="http://schemas.microsoft.com/office/drawing/2014/main" id="{B6B5436F-8347-49A4-84F8-46993B0F91ED}"/>
              </a:ext>
            </a:extLst>
          </p:cNvPr>
          <p:cNvGrpSpPr/>
          <p:nvPr/>
        </p:nvGrpSpPr>
        <p:grpSpPr>
          <a:xfrm>
            <a:off x="8958575" y="3447852"/>
            <a:ext cx="2424241" cy="2395969"/>
            <a:chOff x="395536" y="3720928"/>
            <a:chExt cx="4122550" cy="2413487"/>
          </a:xfrm>
        </p:grpSpPr>
        <p:sp>
          <p:nvSpPr>
            <p:cNvPr id="44" name="TextBox 13">
              <a:extLst>
                <a:ext uri="{FF2B5EF4-FFF2-40B4-BE49-F238E27FC236}">
                  <a16:creationId xmlns:a16="http://schemas.microsoft.com/office/drawing/2014/main" id="{5AC8A031-CE7F-46CD-94E8-AB308484A825}"/>
                </a:ext>
              </a:extLst>
            </p:cNvPr>
            <p:cNvSpPr txBox="1"/>
            <p:nvPr/>
          </p:nvSpPr>
          <p:spPr>
            <a:xfrm>
              <a:off x="545087" y="3720928"/>
              <a:ext cx="3972999" cy="310027"/>
            </a:xfrm>
            <a:prstGeom prst="rect">
              <a:avLst/>
            </a:prstGeom>
            <a:noFill/>
          </p:spPr>
          <p:txBody>
            <a:bodyPr wrap="square" rtlCol="0" anchor="ctr">
              <a:spAutoFit/>
            </a:bodyPr>
            <a:lstStyle/>
            <a:p>
              <a:pPr algn="ctr"/>
              <a:r>
                <a:rPr lang="en-US" altLang="ko-KR" sz="1400" b="1" dirty="0">
                  <a:solidFill>
                    <a:schemeClr val="tx1">
                      <a:lumMod val="75000"/>
                      <a:lumOff val="25000"/>
                    </a:schemeClr>
                  </a:solidFill>
                  <a:latin typeface="Al Qabas Light" panose="00000400000000000000" pitchFamily="2" charset="-78"/>
                  <a:cs typeface="Al Qabas Light" panose="00000400000000000000" pitchFamily="2" charset="-78"/>
                </a:rPr>
                <a:t>Substitute Products</a:t>
              </a:r>
              <a:endParaRPr lang="en-JM" altLang="ko-KR" sz="1400" b="1" dirty="0">
                <a:solidFill>
                  <a:schemeClr val="tx1">
                    <a:lumMod val="75000"/>
                    <a:lumOff val="25000"/>
                  </a:schemeClr>
                </a:solidFill>
                <a:latin typeface="Al Qabas Light" panose="00000400000000000000" pitchFamily="2" charset="-78"/>
                <a:cs typeface="Al Qabas Light" panose="00000400000000000000" pitchFamily="2" charset="-78"/>
              </a:endParaRPr>
            </a:p>
          </p:txBody>
        </p:sp>
        <p:sp>
          <p:nvSpPr>
            <p:cNvPr id="45" name="TextBox 14">
              <a:extLst>
                <a:ext uri="{FF2B5EF4-FFF2-40B4-BE49-F238E27FC236}">
                  <a16:creationId xmlns:a16="http://schemas.microsoft.com/office/drawing/2014/main" id="{86B2EEA6-51B7-466D-9E5C-8693B302CEF2}"/>
                </a:ext>
              </a:extLst>
            </p:cNvPr>
            <p:cNvSpPr txBox="1"/>
            <p:nvPr/>
          </p:nvSpPr>
          <p:spPr>
            <a:xfrm>
              <a:off x="395536" y="3995230"/>
              <a:ext cx="3972997" cy="2139185"/>
            </a:xfrm>
            <a:prstGeom prst="rect">
              <a:avLst/>
            </a:prstGeom>
            <a:noFill/>
          </p:spPr>
          <p:txBody>
            <a:bodyPr wrap="square" rtlCol="0">
              <a:spAutoFit/>
            </a:bodyPr>
            <a:lstStyle/>
            <a:p>
              <a:pPr algn="ctr"/>
              <a:r>
                <a:rPr lang="ar-SA" altLang="ko-KR" sz="1200" dirty="0">
                  <a:solidFill>
                    <a:schemeClr val="tx1">
                      <a:lumMod val="75000"/>
                      <a:lumOff val="25000"/>
                    </a:schemeClr>
                  </a:solidFill>
                  <a:cs typeface="Arial" pitchFamily="34" charset="0"/>
                </a:rPr>
                <a:t>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ـ</a:t>
              </a:r>
              <a:endParaRPr lang="en-US" altLang="ko-KR" sz="1200" dirty="0">
                <a:solidFill>
                  <a:schemeClr val="tx1">
                    <a:lumMod val="75000"/>
                    <a:lumOff val="25000"/>
                  </a:schemeClr>
                </a:solidFill>
                <a:cs typeface="Arial" pitchFamily="34" charset="0"/>
              </a:endParaRPr>
            </a:p>
          </p:txBody>
        </p:sp>
      </p:grpSp>
      <p:sp>
        <p:nvSpPr>
          <p:cNvPr id="46" name="Oval 21">
            <a:extLst>
              <a:ext uri="{FF2B5EF4-FFF2-40B4-BE49-F238E27FC236}">
                <a16:creationId xmlns:a16="http://schemas.microsoft.com/office/drawing/2014/main" id="{3ECD3337-6B1C-47BD-A2AB-FBB9A3C23DCB}"/>
              </a:ext>
            </a:extLst>
          </p:cNvPr>
          <p:cNvSpPr/>
          <p:nvPr/>
        </p:nvSpPr>
        <p:spPr>
          <a:xfrm>
            <a:off x="9866127" y="2803612"/>
            <a:ext cx="521194" cy="539994"/>
          </a:xfrm>
          <a:prstGeom prst="ellipse">
            <a:avLst/>
          </a:prstGeom>
          <a:solidFill>
            <a:schemeClr val="bg1"/>
          </a:solid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rPr>
              <a:t>1</a:t>
            </a:r>
            <a:endParaRPr lang="ko-KR" altLang="en-US" sz="2700" dirty="0">
              <a:solidFill>
                <a:schemeClr val="tx1"/>
              </a:solidFill>
            </a:endParaRPr>
          </a:p>
        </p:txBody>
      </p:sp>
      <p:sp>
        <p:nvSpPr>
          <p:cNvPr id="47" name="Oval 22">
            <a:extLst>
              <a:ext uri="{FF2B5EF4-FFF2-40B4-BE49-F238E27FC236}">
                <a16:creationId xmlns:a16="http://schemas.microsoft.com/office/drawing/2014/main" id="{358F2D06-964A-4765-A2C0-5E6BA023B881}"/>
              </a:ext>
            </a:extLst>
          </p:cNvPr>
          <p:cNvSpPr/>
          <p:nvPr/>
        </p:nvSpPr>
        <p:spPr>
          <a:xfrm>
            <a:off x="7216439" y="2803612"/>
            <a:ext cx="521194" cy="53999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rPr>
              <a:t>2</a:t>
            </a:r>
            <a:endParaRPr lang="ko-KR" altLang="en-US" sz="2700" dirty="0">
              <a:solidFill>
                <a:schemeClr val="tx1"/>
              </a:solidFill>
            </a:endParaRPr>
          </a:p>
        </p:txBody>
      </p:sp>
      <p:sp>
        <p:nvSpPr>
          <p:cNvPr id="48" name="Oval 23">
            <a:extLst>
              <a:ext uri="{FF2B5EF4-FFF2-40B4-BE49-F238E27FC236}">
                <a16:creationId xmlns:a16="http://schemas.microsoft.com/office/drawing/2014/main" id="{809B3715-A8A8-49AB-A757-27C6EDB09432}"/>
              </a:ext>
            </a:extLst>
          </p:cNvPr>
          <p:cNvSpPr/>
          <p:nvPr/>
        </p:nvSpPr>
        <p:spPr>
          <a:xfrm>
            <a:off x="4566751" y="2803612"/>
            <a:ext cx="521194" cy="53999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rPr>
              <a:t>3</a:t>
            </a:r>
            <a:endParaRPr lang="ko-KR" altLang="en-US" sz="2700" dirty="0">
              <a:solidFill>
                <a:schemeClr val="tx1"/>
              </a:solidFill>
            </a:endParaRPr>
          </a:p>
        </p:txBody>
      </p:sp>
      <p:sp>
        <p:nvSpPr>
          <p:cNvPr id="49" name="Oval 27">
            <a:extLst>
              <a:ext uri="{FF2B5EF4-FFF2-40B4-BE49-F238E27FC236}">
                <a16:creationId xmlns:a16="http://schemas.microsoft.com/office/drawing/2014/main" id="{FAF37737-56B0-43FC-8D03-CEAB7ABDD7EF}"/>
              </a:ext>
            </a:extLst>
          </p:cNvPr>
          <p:cNvSpPr/>
          <p:nvPr/>
        </p:nvSpPr>
        <p:spPr>
          <a:xfrm>
            <a:off x="1917063" y="2803612"/>
            <a:ext cx="521194" cy="53999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700" dirty="0">
                <a:solidFill>
                  <a:schemeClr val="tx1"/>
                </a:solidFill>
              </a:rPr>
              <a:t>4</a:t>
            </a:r>
            <a:endParaRPr lang="ko-KR" altLang="en-US" sz="2700" dirty="0">
              <a:solidFill>
                <a:schemeClr val="tx1"/>
              </a:solidFill>
            </a:endParaRPr>
          </a:p>
        </p:txBody>
      </p:sp>
      <p:pic>
        <p:nvPicPr>
          <p:cNvPr id="21" name="Picture 20">
            <a:extLst>
              <a:ext uri="{FF2B5EF4-FFF2-40B4-BE49-F238E27FC236}">
                <a16:creationId xmlns:a16="http://schemas.microsoft.com/office/drawing/2014/main" id="{77D255D0-DC41-4DB6-8298-3400C0AFBA5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078" y="6098589"/>
            <a:ext cx="1612718" cy="721695"/>
          </a:xfrm>
          <a:prstGeom prst="rect">
            <a:avLst/>
          </a:prstGeom>
        </p:spPr>
      </p:pic>
    </p:spTree>
    <p:extLst>
      <p:ext uri="{BB962C8B-B14F-4D97-AF65-F5344CB8AC3E}">
        <p14:creationId xmlns:p14="http://schemas.microsoft.com/office/powerpoint/2010/main" val="3081455783"/>
      </p:ext>
    </p:extLst>
  </p:cSld>
  <p:clrMapOvr>
    <a:masterClrMapping/>
  </p:clrMapOvr>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86</TotalTime>
  <Words>500</Words>
  <Application>Microsoft Office PowerPoint</Application>
  <PresentationFormat>Widescreen</PresentationFormat>
  <Paragraphs>74</Paragraphs>
  <Slides>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Al Qabas Bold</vt:lpstr>
      <vt:lpstr>Calibri Light</vt:lpstr>
      <vt:lpstr>Calibri</vt:lpstr>
      <vt:lpstr>Al Qabas Light</vt:lpstr>
      <vt:lpstr>نسق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SACC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Hisham</dc:creator>
  <cp:lastModifiedBy>TAG Training</cp:lastModifiedBy>
  <cp:revision>27</cp:revision>
  <dcterms:created xsi:type="dcterms:W3CDTF">2023-04-05T23:23:46Z</dcterms:created>
  <dcterms:modified xsi:type="dcterms:W3CDTF">2024-09-05T09:57:54Z</dcterms:modified>
</cp:coreProperties>
</file>