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71" r:id="rId2"/>
    <p:sldId id="269" r:id="rId3"/>
    <p:sldId id="257" r:id="rId4"/>
    <p:sldId id="260" r:id="rId5"/>
    <p:sldId id="259" r:id="rId6"/>
    <p:sldId id="261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embeddedFontLst>
    <p:embeddedFont>
      <p:font typeface="맑은 고딕" panose="020B0503020000020004" pitchFamily="34" charset="-127"/>
      <p:regular r:id="rId13"/>
      <p:bold r:id="rId14"/>
    </p:embeddedFont>
    <p:embeddedFont>
      <p:font typeface="Al Qabas Light" panose="00000400000000000000" pitchFamily="2" charset="-78"/>
      <p:regular r:id="rId15"/>
    </p:embeddedFont>
    <p:embeddedFont>
      <p:font typeface="Al Qabas Bold" panose="00000800000000000000" pitchFamily="2" charset="-78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</p:embeddedFontLst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341" autoAdjust="0"/>
    <p:restoredTop sz="94660"/>
  </p:normalViewPr>
  <p:slideViewPr>
    <p:cSldViewPr snapToGrid="0">
      <p:cViewPr>
        <p:scale>
          <a:sx n="80" d="100"/>
          <a:sy n="80" d="100"/>
        </p:scale>
        <p:origin x="662" y="2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7303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76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3007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막힌 원호 14">
            <a:extLst>
              <a:ext uri="{FF2B5EF4-FFF2-40B4-BE49-F238E27FC236}">
                <a16:creationId xmlns:a16="http://schemas.microsoft.com/office/drawing/2014/main" id="{064F8565-CC14-43F6-A1C2-55C1A4AE2B59}"/>
              </a:ext>
            </a:extLst>
          </p:cNvPr>
          <p:cNvSpPr/>
          <p:nvPr userDrawn="1"/>
        </p:nvSpPr>
        <p:spPr>
          <a:xfrm>
            <a:off x="4093892" y="1932823"/>
            <a:ext cx="3960000" cy="3960000"/>
          </a:xfrm>
          <a:prstGeom prst="blockArc">
            <a:avLst>
              <a:gd name="adj1" fmla="val 13812800"/>
              <a:gd name="adj2" fmla="val 7644143"/>
              <a:gd name="adj3" fmla="val 1399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D8BAD4B-AA3C-49A8-BC8C-46F48A5A642E}"/>
              </a:ext>
            </a:extLst>
          </p:cNvPr>
          <p:cNvGrpSpPr/>
          <p:nvPr userDrawn="1"/>
        </p:nvGrpSpPr>
        <p:grpSpPr>
          <a:xfrm>
            <a:off x="684657" y="2327885"/>
            <a:ext cx="4655267" cy="3661447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85FA3E5-BC3F-4B67-9220-04AE03A62E71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A6E64D5-0AC8-4015-9480-7BA759FBB55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4506239-7FC2-403F-9D92-39EEE303EC7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EE5484A-1BF2-4446-9279-DBEC5A992E05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B5EA1A7-11BD-420A-A0EB-CE4A667B4DA2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CD9E9F2-76AE-44A3-B634-0FEE9C63880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62C17A-4CE6-4E36-8DA6-310934038CD4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F5BA8A2-2807-41F2-ACF8-42779AAC32A5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FF797E1B-9EBA-41FD-B2A0-D65C193F722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03404" y="2502756"/>
            <a:ext cx="4426142" cy="2487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1A9D3F89-DB05-425A-B97C-82B7FFB6B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108415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40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03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983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774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596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2728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91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678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GB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GB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A351D-D10C-4944-A655-0573CAF727A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189F1-E190-4F30-830D-E0C4507888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660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0.svg"/><Relationship Id="rId18" Type="http://schemas.openxmlformats.org/officeDocument/2006/relationships/image" Target="../media/image1.png"/><Relationship Id="rId7" Type="http://schemas.openxmlformats.org/officeDocument/2006/relationships/image" Target="../media/image4.svg"/><Relationship Id="rId12" Type="http://schemas.openxmlformats.org/officeDocument/2006/relationships/image" Target="../media/image5.png"/><Relationship Id="rId17" Type="http://schemas.openxmlformats.org/officeDocument/2006/relationships/image" Target="../media/image14.svg"/><Relationship Id="rId2" Type="http://schemas.openxmlformats.org/officeDocument/2006/relationships/image" Target="../media/image2.pn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.svg"/><Relationship Id="rId15" Type="http://schemas.openxmlformats.org/officeDocument/2006/relationships/image" Target="../media/image12.svg"/><Relationship Id="rId10" Type="http://schemas.openxmlformats.org/officeDocument/2006/relationships/image" Target="../media/image4.png"/><Relationship Id="rId9" Type="http://schemas.openxmlformats.org/officeDocument/2006/relationships/image" Target="../media/image6.sv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108"/>
          <p:cNvGrpSpPr/>
          <p:nvPr/>
        </p:nvGrpSpPr>
        <p:grpSpPr>
          <a:xfrm>
            <a:off x="8815783" y="1793228"/>
            <a:ext cx="2758049" cy="2928608"/>
            <a:chOff x="4848046" y="3681671"/>
            <a:chExt cx="2758049" cy="2928608"/>
          </a:xfrm>
        </p:grpSpPr>
        <p:sp>
          <p:nvSpPr>
            <p:cNvPr id="36" name="Teardrop 30"/>
            <p:cNvSpPr/>
            <p:nvPr/>
          </p:nvSpPr>
          <p:spPr>
            <a:xfrm rot="8100000">
              <a:off x="5417737" y="4225696"/>
              <a:ext cx="1602534" cy="1602536"/>
            </a:xfrm>
            <a:custGeom>
              <a:avLst/>
              <a:gdLst>
                <a:gd name="connsiteX0" fmla="*/ 293361 w 2192670"/>
                <a:gd name="connsiteY0" fmla="*/ 1899310 h 2192671"/>
                <a:gd name="connsiteX1" fmla="*/ 0 w 2192670"/>
                <a:gd name="connsiteY1" fmla="*/ 1191074 h 2192671"/>
                <a:gd name="connsiteX2" fmla="*/ 1001597 w 2192670"/>
                <a:gd name="connsiteY2" fmla="*/ 189477 h 2192671"/>
                <a:gd name="connsiteX3" fmla="*/ 1341342 w 2192670"/>
                <a:gd name="connsiteY3" fmla="*/ 189477 h 2192671"/>
                <a:gd name="connsiteX4" fmla="*/ 1530818 w 2192670"/>
                <a:gd name="connsiteY4" fmla="*/ 0 h 2192671"/>
                <a:gd name="connsiteX5" fmla="*/ 1806586 w 2192670"/>
                <a:gd name="connsiteY5" fmla="*/ 0 h 2192671"/>
                <a:gd name="connsiteX6" fmla="*/ 1996062 w 2192670"/>
                <a:gd name="connsiteY6" fmla="*/ 189477 h 2192671"/>
                <a:gd name="connsiteX7" fmla="*/ 2003194 w 2192670"/>
                <a:gd name="connsiteY7" fmla="*/ 189477 h 2192671"/>
                <a:gd name="connsiteX8" fmla="*/ 2003194 w 2192670"/>
                <a:gd name="connsiteY8" fmla="*/ 196609 h 2192671"/>
                <a:gd name="connsiteX9" fmla="*/ 2192670 w 2192670"/>
                <a:gd name="connsiteY9" fmla="*/ 386085 h 2192671"/>
                <a:gd name="connsiteX10" fmla="*/ 2192670 w 2192670"/>
                <a:gd name="connsiteY10" fmla="*/ 661852 h 2192671"/>
                <a:gd name="connsiteX11" fmla="*/ 2003193 w 2192670"/>
                <a:gd name="connsiteY11" fmla="*/ 851329 h 2192671"/>
                <a:gd name="connsiteX12" fmla="*/ 2003194 w 2192670"/>
                <a:gd name="connsiteY12" fmla="*/ 1191074 h 2192671"/>
                <a:gd name="connsiteX13" fmla="*/ 1001597 w 2192670"/>
                <a:gd name="connsiteY13" fmla="*/ 2192671 h 2192671"/>
                <a:gd name="connsiteX14" fmla="*/ 293361 w 2192670"/>
                <a:gd name="connsiteY14" fmla="*/ 1899310 h 2192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92670" h="2192671">
                  <a:moveTo>
                    <a:pt x="293361" y="1899310"/>
                  </a:moveTo>
                  <a:cubicBezTo>
                    <a:pt x="112107" y="1718057"/>
                    <a:pt x="0" y="1467657"/>
                    <a:pt x="0" y="1191074"/>
                  </a:cubicBezTo>
                  <a:cubicBezTo>
                    <a:pt x="0" y="637907"/>
                    <a:pt x="448430" y="189477"/>
                    <a:pt x="1001597" y="189477"/>
                  </a:cubicBezTo>
                  <a:lnTo>
                    <a:pt x="1341342" y="189477"/>
                  </a:lnTo>
                  <a:lnTo>
                    <a:pt x="1530818" y="0"/>
                  </a:lnTo>
                  <a:cubicBezTo>
                    <a:pt x="1606970" y="-76151"/>
                    <a:pt x="1730435" y="-76151"/>
                    <a:pt x="1806586" y="0"/>
                  </a:cubicBezTo>
                  <a:lnTo>
                    <a:pt x="1996062" y="189477"/>
                  </a:lnTo>
                  <a:lnTo>
                    <a:pt x="2003194" y="189477"/>
                  </a:lnTo>
                  <a:lnTo>
                    <a:pt x="2003194" y="196609"/>
                  </a:lnTo>
                  <a:lnTo>
                    <a:pt x="2192670" y="386085"/>
                  </a:lnTo>
                  <a:cubicBezTo>
                    <a:pt x="2268822" y="462236"/>
                    <a:pt x="2268822" y="585701"/>
                    <a:pt x="2192670" y="661852"/>
                  </a:cubicBezTo>
                  <a:lnTo>
                    <a:pt x="2003193" y="851329"/>
                  </a:lnTo>
                  <a:cubicBezTo>
                    <a:pt x="2003193" y="964577"/>
                    <a:pt x="2003194" y="1077826"/>
                    <a:pt x="2003194" y="1191074"/>
                  </a:cubicBezTo>
                  <a:cubicBezTo>
                    <a:pt x="2003194" y="1744241"/>
                    <a:pt x="1554764" y="2192671"/>
                    <a:pt x="1001597" y="2192671"/>
                  </a:cubicBezTo>
                  <a:cubicBezTo>
                    <a:pt x="725014" y="2192671"/>
                    <a:pt x="474614" y="2080563"/>
                    <a:pt x="293361" y="1899310"/>
                  </a:cubicBezTo>
                  <a:close/>
                </a:path>
              </a:pathLst>
            </a:custGeom>
            <a:solidFill>
              <a:schemeClr val="bg1"/>
            </a:solidFill>
            <a:ln w="698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Rounded Rectangle 110"/>
            <p:cNvSpPr/>
            <p:nvPr/>
          </p:nvSpPr>
          <p:spPr>
            <a:xfrm>
              <a:off x="5903273" y="6071006"/>
              <a:ext cx="631463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Rounded Rectangle 111"/>
            <p:cNvSpPr/>
            <p:nvPr/>
          </p:nvSpPr>
          <p:spPr>
            <a:xfrm>
              <a:off x="5929584" y="6274865"/>
              <a:ext cx="578841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Rounded Rectangle 112"/>
            <p:cNvSpPr/>
            <p:nvPr/>
          </p:nvSpPr>
          <p:spPr>
            <a:xfrm>
              <a:off x="5982205" y="6478724"/>
              <a:ext cx="473597" cy="131555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0" name="Rounded Rectangle 113"/>
            <p:cNvSpPr/>
            <p:nvPr/>
          </p:nvSpPr>
          <p:spPr>
            <a:xfrm rot="2700000">
              <a:off x="7086448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Rounded Rectangle 114"/>
            <p:cNvSpPr/>
            <p:nvPr/>
          </p:nvSpPr>
          <p:spPr>
            <a:xfrm rot="18900000" flipH="1">
              <a:off x="5218102" y="4038815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2" name="Rounded Rectangle 115"/>
            <p:cNvSpPr/>
            <p:nvPr/>
          </p:nvSpPr>
          <p:spPr>
            <a:xfrm>
              <a:off x="6155070" y="3681671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3" name="Rounded Rectangle 116"/>
            <p:cNvSpPr/>
            <p:nvPr/>
          </p:nvSpPr>
          <p:spPr>
            <a:xfrm rot="5400000">
              <a:off x="7354095" y="4745637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117"/>
            <p:cNvSpPr/>
            <p:nvPr/>
          </p:nvSpPr>
          <p:spPr>
            <a:xfrm rot="16200000" flipH="1">
              <a:off x="4956046" y="4745638"/>
              <a:ext cx="144000" cy="360000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78465" y="3971519"/>
            <a:ext cx="9090837" cy="1441450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ar-SA" altLang="ko-KR" sz="4800" dirty="0" smtClean="0">
                <a:solidFill>
                  <a:schemeClr val="bg1"/>
                </a:solidFill>
                <a:latin typeface="Al Qabas Bold" panose="00000800000000000000" pitchFamily="2" charset="-78"/>
                <a:ea typeface="맑은 고딕" pitchFamily="50" charset="-127"/>
                <a:cs typeface="Al Qabas Bold" panose="00000800000000000000" pitchFamily="2" charset="-78"/>
              </a:rPr>
              <a:t>نشاط تحليل البيئة الخارجية العامة </a:t>
            </a:r>
            <a:endParaRPr lang="en-US" altLang="ko-KR" sz="4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20" name="Group 126"/>
          <p:cNvGrpSpPr/>
          <p:nvPr/>
        </p:nvGrpSpPr>
        <p:grpSpPr>
          <a:xfrm>
            <a:off x="9715106" y="2438907"/>
            <a:ext cx="677334" cy="1442553"/>
            <a:chOff x="6777274" y="1831284"/>
            <a:chExt cx="552841" cy="1177414"/>
          </a:xfrm>
        </p:grpSpPr>
        <p:grpSp>
          <p:nvGrpSpPr>
            <p:cNvPr id="21" name="Group 123"/>
            <p:cNvGrpSpPr/>
            <p:nvPr/>
          </p:nvGrpSpPr>
          <p:grpSpPr>
            <a:xfrm>
              <a:off x="6939980" y="1831284"/>
              <a:ext cx="385719" cy="718117"/>
              <a:chOff x="6783521" y="1654812"/>
              <a:chExt cx="726841" cy="1353205"/>
            </a:xfrm>
          </p:grpSpPr>
          <p:sp>
            <p:nvSpPr>
              <p:cNvPr id="23" name="Freeform 121"/>
              <p:cNvSpPr/>
              <p:nvPr/>
            </p:nvSpPr>
            <p:spPr>
              <a:xfrm>
                <a:off x="6783521" y="1886618"/>
                <a:ext cx="726841" cy="1121399"/>
              </a:xfrm>
              <a:custGeom>
                <a:avLst/>
                <a:gdLst/>
                <a:ahLst/>
                <a:cxnLst/>
                <a:rect l="l" t="t" r="r" b="b"/>
                <a:pathLst>
                  <a:path w="726841" h="1121399">
                    <a:moveTo>
                      <a:pt x="236325" y="1049494"/>
                    </a:moveTo>
                    <a:lnTo>
                      <a:pt x="495287" y="1049494"/>
                    </a:lnTo>
                    <a:cubicBezTo>
                      <a:pt x="491080" y="1064561"/>
                      <a:pt x="487966" y="1079199"/>
                      <a:pt x="485273" y="1093187"/>
                    </a:cubicBezTo>
                    <a:lnTo>
                      <a:pt x="245258" y="1092728"/>
                    </a:lnTo>
                    <a:close/>
                    <a:moveTo>
                      <a:pt x="363421" y="203844"/>
                    </a:moveTo>
                    <a:cubicBezTo>
                      <a:pt x="401307" y="203844"/>
                      <a:pt x="432020" y="234557"/>
                      <a:pt x="432020" y="272443"/>
                    </a:cubicBezTo>
                    <a:cubicBezTo>
                      <a:pt x="432020" y="310329"/>
                      <a:pt x="401307" y="341042"/>
                      <a:pt x="363421" y="341042"/>
                    </a:cubicBezTo>
                    <a:cubicBezTo>
                      <a:pt x="325534" y="341042"/>
                      <a:pt x="294821" y="310329"/>
                      <a:pt x="294821" y="272443"/>
                    </a:cubicBezTo>
                    <a:cubicBezTo>
                      <a:pt x="294821" y="234557"/>
                      <a:pt x="325534" y="203844"/>
                      <a:pt x="363421" y="203844"/>
                    </a:cubicBezTo>
                    <a:close/>
                    <a:moveTo>
                      <a:pt x="363421" y="135244"/>
                    </a:moveTo>
                    <a:cubicBezTo>
                      <a:pt x="287648" y="135244"/>
                      <a:pt x="226222" y="196671"/>
                      <a:pt x="226222" y="272443"/>
                    </a:cubicBezTo>
                    <a:cubicBezTo>
                      <a:pt x="226222" y="348216"/>
                      <a:pt x="287648" y="409642"/>
                      <a:pt x="363421" y="409642"/>
                    </a:cubicBezTo>
                    <a:cubicBezTo>
                      <a:pt x="439193" y="409642"/>
                      <a:pt x="500619" y="348216"/>
                      <a:pt x="500619" y="272443"/>
                    </a:cubicBezTo>
                    <a:cubicBezTo>
                      <a:pt x="500619" y="196671"/>
                      <a:pt x="439193" y="135244"/>
                      <a:pt x="363421" y="135244"/>
                    </a:cubicBezTo>
                    <a:close/>
                    <a:moveTo>
                      <a:pt x="196200" y="0"/>
                    </a:moveTo>
                    <a:cubicBezTo>
                      <a:pt x="300307" y="58658"/>
                      <a:pt x="427219" y="59450"/>
                      <a:pt x="531959" y="2129"/>
                    </a:cubicBezTo>
                    <a:cubicBezTo>
                      <a:pt x="645195" y="251105"/>
                      <a:pt x="615578" y="521951"/>
                      <a:pt x="565642" y="749813"/>
                    </a:cubicBezTo>
                    <a:lnTo>
                      <a:pt x="726841" y="904479"/>
                    </a:lnTo>
                    <a:lnTo>
                      <a:pt x="700460" y="1113326"/>
                    </a:lnTo>
                    <a:lnTo>
                      <a:pt x="510728" y="982128"/>
                    </a:lnTo>
                    <a:lnTo>
                      <a:pt x="503274" y="1014651"/>
                    </a:lnTo>
                    <a:lnTo>
                      <a:pt x="228241" y="1014651"/>
                    </a:lnTo>
                    <a:cubicBezTo>
                      <a:pt x="226194" y="1005458"/>
                      <a:pt x="223902" y="996068"/>
                      <a:pt x="221524" y="986461"/>
                    </a:cubicBezTo>
                    <a:lnTo>
                      <a:pt x="26381" y="1121399"/>
                    </a:lnTo>
                    <a:lnTo>
                      <a:pt x="0" y="912552"/>
                    </a:lnTo>
                    <a:lnTo>
                      <a:pt x="162681" y="756465"/>
                    </a:lnTo>
                    <a:lnTo>
                      <a:pt x="163137" y="757906"/>
                    </a:lnTo>
                    <a:lnTo>
                      <a:pt x="165881" y="748957"/>
                    </a:lnTo>
                    <a:cubicBezTo>
                      <a:pt x="117348" y="521774"/>
                      <a:pt x="87568" y="246912"/>
                      <a:pt x="196200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4" name="Freeform 122"/>
              <p:cNvSpPr/>
              <p:nvPr/>
            </p:nvSpPr>
            <p:spPr>
              <a:xfrm>
                <a:off x="6997804" y="1654812"/>
                <a:ext cx="298274" cy="244742"/>
              </a:xfrm>
              <a:custGeom>
                <a:avLst/>
                <a:gdLst/>
                <a:ahLst/>
                <a:cxnLst/>
                <a:rect l="l" t="t" r="r" b="b"/>
                <a:pathLst>
                  <a:path w="298274" h="244742">
                    <a:moveTo>
                      <a:pt x="147328" y="0"/>
                    </a:moveTo>
                    <a:cubicBezTo>
                      <a:pt x="212319" y="65590"/>
                      <a:pt x="261867" y="134854"/>
                      <a:pt x="298274" y="206570"/>
                    </a:cubicBezTo>
                    <a:cubicBezTo>
                      <a:pt x="205418" y="258299"/>
                      <a:pt x="92251" y="257374"/>
                      <a:pt x="0" y="204273"/>
                    </a:cubicBezTo>
                    <a:cubicBezTo>
                      <a:pt x="35363" y="132633"/>
                      <a:pt x="83678" y="64016"/>
                      <a:pt x="14732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2" name="Freeform 124"/>
            <p:cNvSpPr/>
            <p:nvPr/>
          </p:nvSpPr>
          <p:spPr>
            <a:xfrm>
              <a:off x="6777274" y="2572267"/>
              <a:ext cx="552841" cy="436431"/>
            </a:xfrm>
            <a:custGeom>
              <a:avLst/>
              <a:gdLst/>
              <a:ahLst/>
              <a:cxnLst/>
              <a:rect l="l" t="t" r="r" b="b"/>
              <a:pathLst>
                <a:path w="935319" h="738371">
                  <a:moveTo>
                    <a:pt x="570246" y="5904"/>
                  </a:moveTo>
                  <a:cubicBezTo>
                    <a:pt x="462283" y="64891"/>
                    <a:pt x="426421" y="317189"/>
                    <a:pt x="649701" y="474399"/>
                  </a:cubicBezTo>
                  <a:cubicBezTo>
                    <a:pt x="593836" y="327977"/>
                    <a:pt x="630970" y="255746"/>
                    <a:pt x="667057" y="182470"/>
                  </a:cubicBezTo>
                  <a:cubicBezTo>
                    <a:pt x="667659" y="219721"/>
                    <a:pt x="629598" y="299814"/>
                    <a:pt x="723199" y="346469"/>
                  </a:cubicBezTo>
                  <a:cubicBezTo>
                    <a:pt x="679394" y="206128"/>
                    <a:pt x="864427" y="161920"/>
                    <a:pt x="670152" y="6949"/>
                  </a:cubicBezTo>
                  <a:cubicBezTo>
                    <a:pt x="951156" y="47548"/>
                    <a:pt x="868526" y="190548"/>
                    <a:pt x="935319" y="334595"/>
                  </a:cubicBezTo>
                  <a:cubicBezTo>
                    <a:pt x="886447" y="343095"/>
                    <a:pt x="815632" y="212619"/>
                    <a:pt x="831546" y="274410"/>
                  </a:cubicBezTo>
                  <a:cubicBezTo>
                    <a:pt x="915063" y="518579"/>
                    <a:pt x="665249" y="525551"/>
                    <a:pt x="744586" y="738371"/>
                  </a:cubicBezTo>
                  <a:cubicBezTo>
                    <a:pt x="498005" y="724435"/>
                    <a:pt x="570128" y="495242"/>
                    <a:pt x="454164" y="439509"/>
                  </a:cubicBezTo>
                  <a:cubicBezTo>
                    <a:pt x="422689" y="433882"/>
                    <a:pt x="384944" y="459601"/>
                    <a:pt x="454829" y="574141"/>
                  </a:cubicBezTo>
                  <a:cubicBezTo>
                    <a:pt x="47812" y="270832"/>
                    <a:pt x="333584" y="22904"/>
                    <a:pt x="570246" y="5904"/>
                  </a:cubicBezTo>
                  <a:close/>
                  <a:moveTo>
                    <a:pt x="0" y="0"/>
                  </a:moveTo>
                  <a:lnTo>
                    <a:pt x="9284" y="0"/>
                  </a:lnTo>
                  <a:lnTo>
                    <a:pt x="746" y="590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38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4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586779" y="225196"/>
            <a:ext cx="11061250" cy="5623153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131418" y="2994783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البيئة التكنولوجية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781106" y="2993667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البيئة الاجتماعية  </a:t>
              </a:r>
              <a:endParaRPr lang="en-JM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430794" y="2994783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البيئة الاقتصادية 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9080482" y="2994786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البيئة السياسية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988035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338347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688659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2038971" y="2349427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45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59"/>
            <a:ext cx="11061250" cy="5698865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39071" y="957035"/>
            <a:ext cx="31009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خلاصة التحليل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34" name="Group 9">
            <a:extLst>
              <a:ext uri="{FF2B5EF4-FFF2-40B4-BE49-F238E27FC236}">
                <a16:creationId xmlns:a16="http://schemas.microsoft.com/office/drawing/2014/main" id="{F7A2A885-F015-471B-A859-19727BF7B050}"/>
              </a:ext>
            </a:extLst>
          </p:cNvPr>
          <p:cNvGrpSpPr/>
          <p:nvPr/>
        </p:nvGrpSpPr>
        <p:grpSpPr>
          <a:xfrm>
            <a:off x="1106227" y="2974181"/>
            <a:ext cx="2336298" cy="2394849"/>
            <a:chOff x="395534" y="3722056"/>
            <a:chExt cx="3972999" cy="2412361"/>
          </a:xfrm>
        </p:grpSpPr>
        <p:sp>
          <p:nvSpPr>
            <p:cNvPr id="35" name="TextBox 4">
              <a:extLst>
                <a:ext uri="{FF2B5EF4-FFF2-40B4-BE49-F238E27FC236}">
                  <a16:creationId xmlns:a16="http://schemas.microsoft.com/office/drawing/2014/main" id="{3EA0FDB8-4FB9-45CB-9A4D-86A00A2DC196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متغيرات أخرى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6" name="TextBox 5">
              <a:extLst>
                <a:ext uri="{FF2B5EF4-FFF2-40B4-BE49-F238E27FC236}">
                  <a16:creationId xmlns:a16="http://schemas.microsoft.com/office/drawing/2014/main" id="{669A76DF-DBFF-465A-ABE6-AF1ED49A152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2">
            <a:extLst>
              <a:ext uri="{FF2B5EF4-FFF2-40B4-BE49-F238E27FC236}">
                <a16:creationId xmlns:a16="http://schemas.microsoft.com/office/drawing/2014/main" id="{9014A663-BDA6-4C18-9446-CDDF94524DCF}"/>
              </a:ext>
            </a:extLst>
          </p:cNvPr>
          <p:cNvGrpSpPr/>
          <p:nvPr/>
        </p:nvGrpSpPr>
        <p:grpSpPr>
          <a:xfrm>
            <a:off x="3755915" y="2973065"/>
            <a:ext cx="2336298" cy="2395966"/>
            <a:chOff x="395534" y="3720931"/>
            <a:chExt cx="3972999" cy="2413486"/>
          </a:xfrm>
        </p:grpSpPr>
        <p:sp>
          <p:nvSpPr>
            <p:cNvPr id="38" name="TextBox 7">
              <a:extLst>
                <a:ext uri="{FF2B5EF4-FFF2-40B4-BE49-F238E27FC236}">
                  <a16:creationId xmlns:a16="http://schemas.microsoft.com/office/drawing/2014/main" id="{599EC491-0B2C-47EC-97FF-F4DACD22844B}"/>
                </a:ext>
              </a:extLst>
            </p:cNvPr>
            <p:cNvSpPr txBox="1"/>
            <p:nvPr/>
          </p:nvSpPr>
          <p:spPr>
            <a:xfrm>
              <a:off x="395534" y="3720931"/>
              <a:ext cx="3972999" cy="31002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متغيرات أخرى </a:t>
              </a:r>
              <a:endParaRPr lang="en-JM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39" name="TextBox 8">
              <a:extLst>
                <a:ext uri="{FF2B5EF4-FFF2-40B4-BE49-F238E27FC236}">
                  <a16:creationId xmlns:a16="http://schemas.microsoft.com/office/drawing/2014/main" id="{B6281E56-CC17-4FBB-9B23-09A8E5559750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15">
            <a:extLst>
              <a:ext uri="{FF2B5EF4-FFF2-40B4-BE49-F238E27FC236}">
                <a16:creationId xmlns:a16="http://schemas.microsoft.com/office/drawing/2014/main" id="{384F9BEF-29B1-4793-98EB-EFC48744C89A}"/>
              </a:ext>
            </a:extLst>
          </p:cNvPr>
          <p:cNvGrpSpPr/>
          <p:nvPr/>
        </p:nvGrpSpPr>
        <p:grpSpPr>
          <a:xfrm>
            <a:off x="6405603" y="2974181"/>
            <a:ext cx="2336298" cy="2394849"/>
            <a:chOff x="395534" y="3722056"/>
            <a:chExt cx="3972999" cy="2412361"/>
          </a:xfrm>
        </p:grpSpPr>
        <p:sp>
          <p:nvSpPr>
            <p:cNvPr id="41" name="TextBox 10">
              <a:extLst>
                <a:ext uri="{FF2B5EF4-FFF2-40B4-BE49-F238E27FC236}">
                  <a16:creationId xmlns:a16="http://schemas.microsoft.com/office/drawing/2014/main" id="{EF36AB27-0A65-44BD-BC40-C41068A5C5AB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البيئة القانونية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2" name="TextBox 11">
              <a:extLst>
                <a:ext uri="{FF2B5EF4-FFF2-40B4-BE49-F238E27FC236}">
                  <a16:creationId xmlns:a16="http://schemas.microsoft.com/office/drawing/2014/main" id="{C9F016BF-E251-4442-A277-AC01D6173D54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18">
            <a:extLst>
              <a:ext uri="{FF2B5EF4-FFF2-40B4-BE49-F238E27FC236}">
                <a16:creationId xmlns:a16="http://schemas.microsoft.com/office/drawing/2014/main" id="{B6B5436F-8347-49A4-84F8-46993B0F91ED}"/>
              </a:ext>
            </a:extLst>
          </p:cNvPr>
          <p:cNvGrpSpPr/>
          <p:nvPr/>
        </p:nvGrpSpPr>
        <p:grpSpPr>
          <a:xfrm>
            <a:off x="9055291" y="2974184"/>
            <a:ext cx="2336298" cy="2394849"/>
            <a:chOff x="395534" y="3722056"/>
            <a:chExt cx="3972999" cy="2412359"/>
          </a:xfrm>
        </p:grpSpPr>
        <p:sp>
          <p:nvSpPr>
            <p:cNvPr id="44" name="TextBox 13">
              <a:extLst>
                <a:ext uri="{FF2B5EF4-FFF2-40B4-BE49-F238E27FC236}">
                  <a16:creationId xmlns:a16="http://schemas.microsoft.com/office/drawing/2014/main" id="{5AC8A031-CE7F-46CD-94E8-AB308484A825}"/>
                </a:ext>
              </a:extLst>
            </p:cNvPr>
            <p:cNvSpPr txBox="1"/>
            <p:nvPr/>
          </p:nvSpPr>
          <p:spPr>
            <a:xfrm>
              <a:off x="395534" y="3722056"/>
              <a:ext cx="397299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ar-SA" altLang="ko-KR" sz="14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البيئية </a:t>
              </a:r>
              <a:endParaRPr lang="en-JM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45" name="TextBox 14">
              <a:extLst>
                <a:ext uri="{FF2B5EF4-FFF2-40B4-BE49-F238E27FC236}">
                  <a16:creationId xmlns:a16="http://schemas.microsoft.com/office/drawing/2014/main" id="{86B2EEA6-51B7-466D-9E5C-8693B302CEF2}"/>
                </a:ext>
              </a:extLst>
            </p:cNvPr>
            <p:cNvSpPr txBox="1"/>
            <p:nvPr/>
          </p:nvSpPr>
          <p:spPr>
            <a:xfrm>
              <a:off x="395536" y="3995230"/>
              <a:ext cx="3972997" cy="2139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r-SA" altLang="ko-KR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Oval 21">
            <a:extLst>
              <a:ext uri="{FF2B5EF4-FFF2-40B4-BE49-F238E27FC236}">
                <a16:creationId xmlns:a16="http://schemas.microsoft.com/office/drawing/2014/main" id="{3ECD3337-6B1C-47BD-A2AB-FBB9A3C23DCB}"/>
              </a:ext>
            </a:extLst>
          </p:cNvPr>
          <p:cNvSpPr/>
          <p:nvPr/>
        </p:nvSpPr>
        <p:spPr>
          <a:xfrm>
            <a:off x="9962844" y="232882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1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7" name="Oval 22">
            <a:extLst>
              <a:ext uri="{FF2B5EF4-FFF2-40B4-BE49-F238E27FC236}">
                <a16:creationId xmlns:a16="http://schemas.microsoft.com/office/drawing/2014/main" id="{358F2D06-964A-4765-A2C0-5E6BA023B881}"/>
              </a:ext>
            </a:extLst>
          </p:cNvPr>
          <p:cNvSpPr/>
          <p:nvPr/>
        </p:nvSpPr>
        <p:spPr>
          <a:xfrm>
            <a:off x="7313156" y="232882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2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8" name="Oval 23">
            <a:extLst>
              <a:ext uri="{FF2B5EF4-FFF2-40B4-BE49-F238E27FC236}">
                <a16:creationId xmlns:a16="http://schemas.microsoft.com/office/drawing/2014/main" id="{809B3715-A8A8-49AB-A757-27C6EDB09432}"/>
              </a:ext>
            </a:extLst>
          </p:cNvPr>
          <p:cNvSpPr/>
          <p:nvPr/>
        </p:nvSpPr>
        <p:spPr>
          <a:xfrm>
            <a:off x="4663468" y="232882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3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9" name="Oval 27">
            <a:extLst>
              <a:ext uri="{FF2B5EF4-FFF2-40B4-BE49-F238E27FC236}">
                <a16:creationId xmlns:a16="http://schemas.microsoft.com/office/drawing/2014/main" id="{FAF37737-56B0-43FC-8D03-CEAB7ABDD7EF}"/>
              </a:ext>
            </a:extLst>
          </p:cNvPr>
          <p:cNvSpPr/>
          <p:nvPr/>
        </p:nvSpPr>
        <p:spPr>
          <a:xfrm>
            <a:off x="2013780" y="2328825"/>
            <a:ext cx="521194" cy="539994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altLang="ko-KR" sz="2700" dirty="0" smtClean="0">
                <a:solidFill>
                  <a:schemeClr val="tx1"/>
                </a:solidFill>
              </a:rPr>
              <a:t>4</a:t>
            </a:r>
            <a:endParaRPr lang="ko-KR" altLang="en-US" sz="2700" dirty="0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64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99">
            <a:alpha val="7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4">
            <a:extLst>
              <a:ext uri="{FF2B5EF4-FFF2-40B4-BE49-F238E27FC236}">
                <a16:creationId xmlns:a16="http://schemas.microsoft.com/office/drawing/2014/main" id="{B6D19011-620D-4AF3-9BB4-293795BB7813}"/>
              </a:ext>
            </a:extLst>
          </p:cNvPr>
          <p:cNvSpPr txBox="1"/>
          <p:nvPr/>
        </p:nvSpPr>
        <p:spPr>
          <a:xfrm>
            <a:off x="273378" y="1857081"/>
            <a:ext cx="10699424" cy="3170099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درجة الأهمية لكل معيار بإعطائها درجة ( من 1 الى 100 )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التي يتم دراستها واعطي مدى وجود المعيار درجة (من  0.1 الى 1 )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حدد قيمة المعيار من خلال ضرب  ( التأثير × درجة الأهمية × مدى وجود المعيار بالنسبة </a:t>
            </a:r>
            <a:r>
              <a:rPr lang="ar-SA" altLang="ko-KR" sz="2000" dirty="0" smtClean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للشركة </a:t>
            </a: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)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المعايير الفرعية لكل بند  وقم بقسمتها على عدد المعايير  الفرعية لكل بند </a:t>
            </a:r>
          </a:p>
          <a:p>
            <a:pPr marL="342900" indent="-342900" algn="justLow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ar-SA" altLang="ko-KR" sz="2000" dirty="0">
                <a:solidFill>
                  <a:schemeClr val="bg1"/>
                </a:solidFill>
                <a:latin typeface="Al Qabas Light" panose="00000400000000000000" pitchFamily="2" charset="-78"/>
                <a:cs typeface="Al Qabas Light" panose="00000400000000000000" pitchFamily="2" charset="-78"/>
              </a:rPr>
              <a:t>اجمع قيمة كل بند واقسم الناتج على إجمالي عدد البنود المقاسة </a:t>
            </a:r>
            <a:endParaRPr lang="ar-SA" altLang="ko-KR" dirty="0" smtClean="0">
              <a:solidFill>
                <a:schemeClr val="bg1"/>
              </a:solidFill>
              <a:latin typeface="Al Qabas Light" panose="00000400000000000000" pitchFamily="2" charset="-78"/>
              <a:cs typeface="Al Qabas Light" panose="00000400000000000000" pitchFamily="2" charset="-78"/>
            </a:endParaRPr>
          </a:p>
        </p:txBody>
      </p:sp>
      <p:sp>
        <p:nvSpPr>
          <p:cNvPr id="58" name="مستطيل 57"/>
          <p:cNvSpPr/>
          <p:nvPr/>
        </p:nvSpPr>
        <p:spPr>
          <a:xfrm>
            <a:off x="1843523" y="816102"/>
            <a:ext cx="9525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altLang="ko-KR" sz="2800" dirty="0" smtClean="0">
                <a:solidFill>
                  <a:schemeClr val="bg1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ما هي خطوات تحليل البيئية الخارجية العامة  </a:t>
            </a:r>
            <a:endParaRPr lang="ar-SA" altLang="ko-KR" sz="2800" dirty="0">
              <a:solidFill>
                <a:schemeClr val="bg1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36384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7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602929" y="178060"/>
            <a:ext cx="11061250" cy="6548114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729644" y="711938"/>
            <a:ext cx="31009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تحليل البيئية الخارجية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028635" y="2041298"/>
            <a:ext cx="8898364" cy="4327110"/>
            <a:chOff x="1726218" y="1843335"/>
            <a:chExt cx="8898364" cy="4327110"/>
          </a:xfrm>
        </p:grpSpPr>
        <p:grpSp>
          <p:nvGrpSpPr>
            <p:cNvPr id="2" name="مجموعة 1"/>
            <p:cNvGrpSpPr/>
            <p:nvPr/>
          </p:nvGrpSpPr>
          <p:grpSpPr>
            <a:xfrm>
              <a:off x="1726218" y="1843335"/>
              <a:ext cx="8865582" cy="4310922"/>
              <a:chOff x="370648" y="978527"/>
              <a:chExt cx="11143088" cy="5418368"/>
            </a:xfrm>
          </p:grpSpPr>
          <p:grpSp>
            <p:nvGrpSpPr>
              <p:cNvPr id="80" name="Group 2">
                <a:extLst>
                  <a:ext uri="{FF2B5EF4-FFF2-40B4-BE49-F238E27FC236}">
                    <a16:creationId xmlns:a16="http://schemas.microsoft.com/office/drawing/2014/main" id="{182BBC50-3339-3E93-37C6-514063A3ADD2}"/>
                  </a:ext>
                </a:extLst>
              </p:cNvPr>
              <p:cNvGrpSpPr/>
              <p:nvPr/>
            </p:nvGrpSpPr>
            <p:grpSpPr>
              <a:xfrm>
                <a:off x="384948" y="984408"/>
                <a:ext cx="2667897" cy="2667897"/>
                <a:chOff x="369988" y="2095051"/>
                <a:chExt cx="2667897" cy="2667897"/>
              </a:xfrm>
            </p:grpSpPr>
            <p:grpSp>
              <p:nvGrpSpPr>
                <p:cNvPr id="81" name="Group 18">
                  <a:extLst>
                    <a:ext uri="{FF2B5EF4-FFF2-40B4-BE49-F238E27FC236}">
                      <a16:creationId xmlns:a16="http://schemas.microsoft.com/office/drawing/2014/main" id="{4C2B2B3D-7552-5969-DE83-7C489DC95406}"/>
                    </a:ext>
                  </a:extLst>
                </p:cNvPr>
                <p:cNvGrpSpPr/>
                <p:nvPr/>
              </p:nvGrpSpPr>
              <p:grpSpPr>
                <a:xfrm>
                  <a:off x="369988" y="2095051"/>
                  <a:ext cx="2667897" cy="2667897"/>
                  <a:chOff x="300447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85" name="Rectangle 6">
                    <a:extLst>
                      <a:ext uri="{FF2B5EF4-FFF2-40B4-BE49-F238E27FC236}">
                        <a16:creationId xmlns:a16="http://schemas.microsoft.com/office/drawing/2014/main" id="{800F4B92-5602-86A3-EDFF-8A556C79C979}"/>
                      </a:ext>
                    </a:extLst>
                  </p:cNvPr>
                  <p:cNvSpPr/>
                  <p:nvPr/>
                </p:nvSpPr>
                <p:spPr>
                  <a:xfrm>
                    <a:off x="300447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1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86" name="TextBox 7">
                    <a:extLst>
                      <a:ext uri="{FF2B5EF4-FFF2-40B4-BE49-F238E27FC236}">
                        <a16:creationId xmlns:a16="http://schemas.microsoft.com/office/drawing/2014/main" id="{9F83DCC7-E553-51EC-4F29-A4AB66502A83}"/>
                      </a:ext>
                    </a:extLst>
                  </p:cNvPr>
                  <p:cNvSpPr txBox="1"/>
                  <p:nvPr/>
                </p:nvSpPr>
                <p:spPr>
                  <a:xfrm>
                    <a:off x="369988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P</a:t>
                    </a:r>
                  </a:p>
                </p:txBody>
              </p:sp>
            </p:grpSp>
            <p:grpSp>
              <p:nvGrpSpPr>
                <p:cNvPr id="82" name="Group 22">
                  <a:extLst>
                    <a:ext uri="{FF2B5EF4-FFF2-40B4-BE49-F238E27FC236}">
                      <a16:creationId xmlns:a16="http://schemas.microsoft.com/office/drawing/2014/main" id="{E22D8DB2-9019-4952-9D3A-2F0235948659}"/>
                    </a:ext>
                  </a:extLst>
                </p:cNvPr>
                <p:cNvGrpSpPr/>
                <p:nvPr/>
              </p:nvGrpSpPr>
              <p:grpSpPr>
                <a:xfrm>
                  <a:off x="443416" y="2229702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83" name="Teardrop 23">
                    <a:extLst>
                      <a:ext uri="{FF2B5EF4-FFF2-40B4-BE49-F238E27FC236}">
                        <a16:creationId xmlns:a16="http://schemas.microsoft.com/office/drawing/2014/main" id="{4F9C2B60-DC07-7B73-6DCB-F0ED313E3167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5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84" name="Graphic 4" descr="Checkmark outline">
                    <a:extLst>
                      <a:ext uri="{FF2B5EF4-FFF2-40B4-BE49-F238E27FC236}">
                        <a16:creationId xmlns:a16="http://schemas.microsoft.com/office/drawing/2014/main" id="{98272F62-7131-D212-2CC3-E73BBEFFDD8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7623" y="28574"/>
                    <a:ext cx="238125" cy="23812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87" name="Group 8">
                <a:extLst>
                  <a:ext uri="{FF2B5EF4-FFF2-40B4-BE49-F238E27FC236}">
                    <a16:creationId xmlns:a16="http://schemas.microsoft.com/office/drawing/2014/main" id="{415DE9D6-9370-8A6A-08A8-84E25F26DFBE}"/>
                  </a:ext>
                </a:extLst>
              </p:cNvPr>
              <p:cNvGrpSpPr/>
              <p:nvPr/>
            </p:nvGrpSpPr>
            <p:grpSpPr>
              <a:xfrm>
                <a:off x="3205245" y="984408"/>
                <a:ext cx="2667897" cy="2667897"/>
                <a:chOff x="3190285" y="2095051"/>
                <a:chExt cx="2667897" cy="2667897"/>
              </a:xfrm>
            </p:grpSpPr>
            <p:grpSp>
              <p:nvGrpSpPr>
                <p:cNvPr id="88" name="Group 19">
                  <a:extLst>
                    <a:ext uri="{FF2B5EF4-FFF2-40B4-BE49-F238E27FC236}">
                      <a16:creationId xmlns:a16="http://schemas.microsoft.com/office/drawing/2014/main" id="{5A0BEAB6-BF5C-FD73-E9FD-963DCFD99CA1}"/>
                    </a:ext>
                  </a:extLst>
                </p:cNvPr>
                <p:cNvGrpSpPr/>
                <p:nvPr/>
              </p:nvGrpSpPr>
              <p:grpSpPr>
                <a:xfrm>
                  <a:off x="3190285" y="2095051"/>
                  <a:ext cx="2667897" cy="2667897"/>
                  <a:chOff x="3120744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2" name="Rectangle 12">
                    <a:extLst>
                      <a:ext uri="{FF2B5EF4-FFF2-40B4-BE49-F238E27FC236}">
                        <a16:creationId xmlns:a16="http://schemas.microsoft.com/office/drawing/2014/main" id="{545A9174-1D40-74E6-4E05-ABCF313B8259}"/>
                      </a:ext>
                    </a:extLst>
                  </p:cNvPr>
                  <p:cNvSpPr/>
                  <p:nvPr/>
                </p:nvSpPr>
                <p:spPr>
                  <a:xfrm>
                    <a:off x="3120744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93" name="TextBox 13">
                    <a:extLst>
                      <a:ext uri="{FF2B5EF4-FFF2-40B4-BE49-F238E27FC236}">
                        <a16:creationId xmlns:a16="http://schemas.microsoft.com/office/drawing/2014/main" id="{91BE8172-E583-13CF-07ED-0337A926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285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</p:grpSp>
            <p:grpSp>
              <p:nvGrpSpPr>
                <p:cNvPr id="89" name="Group 25">
                  <a:extLst>
                    <a:ext uri="{FF2B5EF4-FFF2-40B4-BE49-F238E27FC236}">
                      <a16:creationId xmlns:a16="http://schemas.microsoft.com/office/drawing/2014/main" id="{4F37C5BF-6AD9-449B-B8A6-460059293E82}"/>
                    </a:ext>
                  </a:extLst>
                </p:cNvPr>
                <p:cNvGrpSpPr/>
                <p:nvPr/>
              </p:nvGrpSpPr>
              <p:grpSpPr>
                <a:xfrm>
                  <a:off x="3259826" y="2205888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90" name="Teardrop 26">
                    <a:extLst>
                      <a:ext uri="{FF2B5EF4-FFF2-40B4-BE49-F238E27FC236}">
                        <a16:creationId xmlns:a16="http://schemas.microsoft.com/office/drawing/2014/main" id="{FA14B090-DCAB-3C08-1930-B5BAFAC8AB3B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2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91" name="Graphic 7" descr="Piggy Bank outline">
                    <a:extLst>
                      <a:ext uri="{FF2B5EF4-FFF2-40B4-BE49-F238E27FC236}">
                        <a16:creationId xmlns:a16="http://schemas.microsoft.com/office/drawing/2014/main" id="{78E004C4-21B0-09F3-C6CE-0F36AF1BF5A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9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098" y="9525"/>
                    <a:ext cx="285750" cy="285750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94" name="Group 10">
                <a:extLst>
                  <a:ext uri="{FF2B5EF4-FFF2-40B4-BE49-F238E27FC236}">
                    <a16:creationId xmlns:a16="http://schemas.microsoft.com/office/drawing/2014/main" id="{17144EC3-D1C1-3C56-73C9-DC7635BC0994}"/>
                  </a:ext>
                </a:extLst>
              </p:cNvPr>
              <p:cNvGrpSpPr/>
              <p:nvPr/>
            </p:nvGrpSpPr>
            <p:grpSpPr>
              <a:xfrm>
                <a:off x="6025542" y="978527"/>
                <a:ext cx="2667897" cy="2667897"/>
                <a:chOff x="6010582" y="2089170"/>
                <a:chExt cx="2667897" cy="2667897"/>
              </a:xfrm>
            </p:grpSpPr>
            <p:grpSp>
              <p:nvGrpSpPr>
                <p:cNvPr id="95" name="Group 20">
                  <a:extLst>
                    <a:ext uri="{FF2B5EF4-FFF2-40B4-BE49-F238E27FC236}">
                      <a16:creationId xmlns:a16="http://schemas.microsoft.com/office/drawing/2014/main" id="{BB905C7F-693E-0EC1-E65C-798FD677663D}"/>
                    </a:ext>
                  </a:extLst>
                </p:cNvPr>
                <p:cNvGrpSpPr/>
                <p:nvPr/>
              </p:nvGrpSpPr>
              <p:grpSpPr>
                <a:xfrm>
                  <a:off x="6010582" y="2089170"/>
                  <a:ext cx="2667897" cy="2667897"/>
                  <a:chOff x="5941041" y="2181834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99" name="Rectangle 14">
                    <a:extLst>
                      <a:ext uri="{FF2B5EF4-FFF2-40B4-BE49-F238E27FC236}">
                        <a16:creationId xmlns:a16="http://schemas.microsoft.com/office/drawing/2014/main" id="{0C864C2D-0F1C-1092-2F65-CD83F93D9CC8}"/>
                      </a:ext>
                    </a:extLst>
                  </p:cNvPr>
                  <p:cNvSpPr/>
                  <p:nvPr/>
                </p:nvSpPr>
                <p:spPr>
                  <a:xfrm>
                    <a:off x="5941041" y="2181834"/>
                    <a:ext cx="2667897" cy="2667897"/>
                  </a:xfrm>
                  <a:prstGeom prst="rect">
                    <a:avLst/>
                  </a:prstGeom>
                  <a:solidFill>
                    <a:schemeClr val="accent6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0" name="TextBox 15">
                    <a:extLst>
                      <a:ext uri="{FF2B5EF4-FFF2-40B4-BE49-F238E27FC236}">
                        <a16:creationId xmlns:a16="http://schemas.microsoft.com/office/drawing/2014/main" id="{A957E26F-A610-41C9-9D44-949EC3F74BCD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582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6"/>
                        </a:solidFill>
                        <a:latin typeface="Century Gothic" panose="020B0502020202020204" pitchFamily="34" charset="0"/>
                      </a:rPr>
                      <a:t>S</a:t>
                    </a:r>
                  </a:p>
                </p:txBody>
              </p:sp>
            </p:grpSp>
            <p:grpSp>
              <p:nvGrpSpPr>
                <p:cNvPr id="96" name="Group 28">
                  <a:extLst>
                    <a:ext uri="{FF2B5EF4-FFF2-40B4-BE49-F238E27FC236}">
                      <a16:creationId xmlns:a16="http://schemas.microsoft.com/office/drawing/2014/main" id="{4192E29D-26DB-431E-8FAC-D83AD3F27FDD}"/>
                    </a:ext>
                  </a:extLst>
                </p:cNvPr>
                <p:cNvGrpSpPr/>
                <p:nvPr/>
              </p:nvGrpSpPr>
              <p:grpSpPr>
                <a:xfrm>
                  <a:off x="6149618" y="2186838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97" name="Teardrop 29">
                    <a:extLst>
                      <a:ext uri="{FF2B5EF4-FFF2-40B4-BE49-F238E27FC236}">
                        <a16:creationId xmlns:a16="http://schemas.microsoft.com/office/drawing/2014/main" id="{CC77854A-9AA1-1F3C-1764-7E58577E9398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6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98" name="Graphic 10" descr="Cycle with people outline">
                    <a:extLst>
                      <a:ext uri="{FF2B5EF4-FFF2-40B4-BE49-F238E27FC236}">
                        <a16:creationId xmlns:a16="http://schemas.microsoft.com/office/drawing/2014/main" id="{D77E4219-AB18-D7E1-ABFB-5787A04B622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0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1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49" y="9524"/>
                    <a:ext cx="295275" cy="2952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1" name="Group 34">
                <a:extLst>
                  <a:ext uri="{FF2B5EF4-FFF2-40B4-BE49-F238E27FC236}">
                    <a16:creationId xmlns:a16="http://schemas.microsoft.com/office/drawing/2014/main" id="{7DDAB47B-8A4C-C069-79EB-3A47793C01D2}"/>
                  </a:ext>
                </a:extLst>
              </p:cNvPr>
              <p:cNvGrpSpPr/>
              <p:nvPr/>
            </p:nvGrpSpPr>
            <p:grpSpPr>
              <a:xfrm>
                <a:off x="8845839" y="978527"/>
                <a:ext cx="2667897" cy="2667897"/>
                <a:chOff x="8830879" y="2089170"/>
                <a:chExt cx="2667897" cy="2667897"/>
              </a:xfrm>
            </p:grpSpPr>
            <p:grpSp>
              <p:nvGrpSpPr>
                <p:cNvPr id="102" name="Group 21">
                  <a:extLst>
                    <a:ext uri="{FF2B5EF4-FFF2-40B4-BE49-F238E27FC236}">
                      <a16:creationId xmlns:a16="http://schemas.microsoft.com/office/drawing/2014/main" id="{93A7B9EC-41E3-0DD6-527C-8AAD3D41BE90}"/>
                    </a:ext>
                  </a:extLst>
                </p:cNvPr>
                <p:cNvGrpSpPr/>
                <p:nvPr/>
              </p:nvGrpSpPr>
              <p:grpSpPr>
                <a:xfrm>
                  <a:off x="8830879" y="2089170"/>
                  <a:ext cx="2667897" cy="2667897"/>
                  <a:chOff x="8761338" y="2181834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06" name="Rectangle 16">
                    <a:extLst>
                      <a:ext uri="{FF2B5EF4-FFF2-40B4-BE49-F238E27FC236}">
                        <a16:creationId xmlns:a16="http://schemas.microsoft.com/office/drawing/2014/main" id="{68476D67-244E-F926-6B36-8D9FF3263B51}"/>
                      </a:ext>
                    </a:extLst>
                  </p:cNvPr>
                  <p:cNvSpPr/>
                  <p:nvPr/>
                </p:nvSpPr>
                <p:spPr>
                  <a:xfrm>
                    <a:off x="8761338" y="2181834"/>
                    <a:ext cx="2667897" cy="2667897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07" name="TextBox 17">
                    <a:extLst>
                      <a:ext uri="{FF2B5EF4-FFF2-40B4-BE49-F238E27FC236}">
                        <a16:creationId xmlns:a16="http://schemas.microsoft.com/office/drawing/2014/main" id="{B44FBAF4-23AB-9626-BE45-E5E47F54BE11}"/>
                      </a:ext>
                    </a:extLst>
                  </p:cNvPr>
                  <p:cNvSpPr txBox="1"/>
                  <p:nvPr/>
                </p:nvSpPr>
                <p:spPr>
                  <a:xfrm>
                    <a:off x="8830879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rgbClr val="C00000"/>
                        </a:solidFill>
                        <a:latin typeface="Century Gothic" panose="020B0502020202020204" pitchFamily="34" charset="0"/>
                      </a:rPr>
                      <a:t>T</a:t>
                    </a:r>
                  </a:p>
                </p:txBody>
              </p:sp>
            </p:grpSp>
            <p:grpSp>
              <p:nvGrpSpPr>
                <p:cNvPr id="103" name="Group 31">
                  <a:extLst>
                    <a:ext uri="{FF2B5EF4-FFF2-40B4-BE49-F238E27FC236}">
                      <a16:creationId xmlns:a16="http://schemas.microsoft.com/office/drawing/2014/main" id="{CA5D2C6A-43C6-4A77-B44D-E26E28F9270D}"/>
                    </a:ext>
                  </a:extLst>
                </p:cNvPr>
                <p:cNvGrpSpPr/>
                <p:nvPr/>
              </p:nvGrpSpPr>
              <p:grpSpPr>
                <a:xfrm>
                  <a:off x="8973501" y="2170896"/>
                  <a:ext cx="342899" cy="342899"/>
                  <a:chOff x="0" y="0"/>
                  <a:chExt cx="342899" cy="342899"/>
                </a:xfrm>
              </p:grpSpPr>
              <p:sp>
                <p:nvSpPr>
                  <p:cNvPr id="104" name="Teardrop 32">
                    <a:extLst>
                      <a:ext uri="{FF2B5EF4-FFF2-40B4-BE49-F238E27FC236}">
                        <a16:creationId xmlns:a16="http://schemas.microsoft.com/office/drawing/2014/main" id="{040B8C24-FC3E-5044-C55B-170ABDC39211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rgbClr val="C0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l"/>
                    <a:endParaRPr lang="en-US" sz="110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p:txBody>
              </p:sp>
              <p:pic>
                <p:nvPicPr>
                  <p:cNvPr id="105" name="Graphic 13" descr="Monitor with solid fill">
                    <a:extLst>
                      <a:ext uri="{FF2B5EF4-FFF2-40B4-BE49-F238E27FC236}">
                        <a16:creationId xmlns:a16="http://schemas.microsoft.com/office/drawing/2014/main" id="{5FCCACB4-87DC-CEA8-7923-5014D41A112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3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49" y="28575"/>
                    <a:ext cx="276225" cy="27622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08" name="Group 52">
                <a:extLst>
                  <a:ext uri="{FF2B5EF4-FFF2-40B4-BE49-F238E27FC236}">
                    <a16:creationId xmlns:a16="http://schemas.microsoft.com/office/drawing/2014/main" id="{EEF5F97D-F0FD-F2C2-200C-10B8014B6B6C}"/>
                  </a:ext>
                </a:extLst>
              </p:cNvPr>
              <p:cNvGrpSpPr/>
              <p:nvPr/>
            </p:nvGrpSpPr>
            <p:grpSpPr>
              <a:xfrm>
                <a:off x="370648" y="3728998"/>
                <a:ext cx="2667897" cy="2667897"/>
                <a:chOff x="370648" y="3728998"/>
                <a:chExt cx="2667897" cy="2667897"/>
              </a:xfrm>
            </p:grpSpPr>
            <p:grpSp>
              <p:nvGrpSpPr>
                <p:cNvPr id="109" name="Group 36">
                  <a:extLst>
                    <a:ext uri="{FF2B5EF4-FFF2-40B4-BE49-F238E27FC236}">
                      <a16:creationId xmlns:a16="http://schemas.microsoft.com/office/drawing/2014/main" id="{EDAAFD98-D940-AD44-6882-84FDEF18FF73}"/>
                    </a:ext>
                  </a:extLst>
                </p:cNvPr>
                <p:cNvGrpSpPr/>
                <p:nvPr/>
              </p:nvGrpSpPr>
              <p:grpSpPr>
                <a:xfrm>
                  <a:off x="370648" y="3728998"/>
                  <a:ext cx="2667897" cy="2667897"/>
                  <a:chOff x="3120744" y="2187715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13" name="Rectangle 40">
                    <a:extLst>
                      <a:ext uri="{FF2B5EF4-FFF2-40B4-BE49-F238E27FC236}">
                        <a16:creationId xmlns:a16="http://schemas.microsoft.com/office/drawing/2014/main" id="{44296478-74E3-0B42-84E5-A9FF4B1A548C}"/>
                      </a:ext>
                    </a:extLst>
                  </p:cNvPr>
                  <p:cNvSpPr/>
                  <p:nvPr/>
                </p:nvSpPr>
                <p:spPr>
                  <a:xfrm>
                    <a:off x="3120744" y="2187715"/>
                    <a:ext cx="2667897" cy="2667897"/>
                  </a:xfrm>
                  <a:prstGeom prst="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14" name="TextBox 41">
                    <a:extLst>
                      <a:ext uri="{FF2B5EF4-FFF2-40B4-BE49-F238E27FC236}">
                        <a16:creationId xmlns:a16="http://schemas.microsoft.com/office/drawing/2014/main" id="{95EEAEE2-085E-A222-FACF-FF34585FCE94}"/>
                      </a:ext>
                    </a:extLst>
                  </p:cNvPr>
                  <p:cNvSpPr txBox="1"/>
                  <p:nvPr/>
                </p:nvSpPr>
                <p:spPr>
                  <a:xfrm>
                    <a:off x="3190285" y="2536778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accent4">
                            <a:lumMod val="75000"/>
                          </a:schemeClr>
                        </a:solidFill>
                        <a:latin typeface="Century Gothic" panose="020B0502020202020204" pitchFamily="34" charset="0"/>
                      </a:rPr>
                      <a:t>E</a:t>
                    </a:r>
                  </a:p>
                </p:txBody>
              </p:sp>
            </p:grpSp>
            <p:grpSp>
              <p:nvGrpSpPr>
                <p:cNvPr id="110" name="Group 49">
                  <a:extLst>
                    <a:ext uri="{FF2B5EF4-FFF2-40B4-BE49-F238E27FC236}">
                      <a16:creationId xmlns:a16="http://schemas.microsoft.com/office/drawing/2014/main" id="{7E225906-DAB7-0E74-99AD-803B1F1F1906}"/>
                    </a:ext>
                  </a:extLst>
                </p:cNvPr>
                <p:cNvGrpSpPr/>
                <p:nvPr/>
              </p:nvGrpSpPr>
              <p:grpSpPr>
                <a:xfrm>
                  <a:off x="505999" y="3806813"/>
                  <a:ext cx="342265" cy="342265"/>
                  <a:chOff x="0" y="0"/>
                  <a:chExt cx="342899" cy="342899"/>
                </a:xfrm>
              </p:grpSpPr>
              <p:sp>
                <p:nvSpPr>
                  <p:cNvPr id="111" name="Teardrop 50">
                    <a:extLst>
                      <a:ext uri="{FF2B5EF4-FFF2-40B4-BE49-F238E27FC236}">
                        <a16:creationId xmlns:a16="http://schemas.microsoft.com/office/drawing/2014/main" id="{7F96C26A-7840-6B99-1CCB-C94901BDB689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accent4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/>
                  </a:p>
                </p:txBody>
              </p:sp>
              <p:pic>
                <p:nvPicPr>
                  <p:cNvPr id="112" name="Graphic 16" descr="Open hand with plant outline">
                    <a:extLst>
                      <a:ext uri="{FF2B5EF4-FFF2-40B4-BE49-F238E27FC236}">
                        <a16:creationId xmlns:a16="http://schemas.microsoft.com/office/drawing/2014/main" id="{B57C7664-9BFC-C2EC-5848-12F4533EF21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5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9050" y="38100"/>
                    <a:ext cx="257175" cy="25717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115" name="Group 56">
                <a:extLst>
                  <a:ext uri="{FF2B5EF4-FFF2-40B4-BE49-F238E27FC236}">
                    <a16:creationId xmlns:a16="http://schemas.microsoft.com/office/drawing/2014/main" id="{AEFA6BF9-50B3-0CB8-52E8-20B57DB2375A}"/>
                  </a:ext>
                </a:extLst>
              </p:cNvPr>
              <p:cNvGrpSpPr/>
              <p:nvPr/>
            </p:nvGrpSpPr>
            <p:grpSpPr>
              <a:xfrm>
                <a:off x="3190945" y="3723117"/>
                <a:ext cx="2667897" cy="2667897"/>
                <a:chOff x="3190945" y="3723117"/>
                <a:chExt cx="2667897" cy="2667897"/>
              </a:xfrm>
            </p:grpSpPr>
            <p:grpSp>
              <p:nvGrpSpPr>
                <p:cNvPr id="116" name="Group 43">
                  <a:extLst>
                    <a:ext uri="{FF2B5EF4-FFF2-40B4-BE49-F238E27FC236}">
                      <a16:creationId xmlns:a16="http://schemas.microsoft.com/office/drawing/2014/main" id="{57E880EB-910E-A204-FDB6-38F84098FF91}"/>
                    </a:ext>
                  </a:extLst>
                </p:cNvPr>
                <p:cNvGrpSpPr/>
                <p:nvPr/>
              </p:nvGrpSpPr>
              <p:grpSpPr>
                <a:xfrm>
                  <a:off x="3190945" y="3723117"/>
                  <a:ext cx="2667897" cy="2667897"/>
                  <a:chOff x="5941041" y="2181834"/>
                  <a:chExt cx="2667897" cy="2667897"/>
                </a:xfr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grpSpPr>
              <p:sp>
                <p:nvSpPr>
                  <p:cNvPr id="120" name="Rectangle 47">
                    <a:extLst>
                      <a:ext uri="{FF2B5EF4-FFF2-40B4-BE49-F238E27FC236}">
                        <a16:creationId xmlns:a16="http://schemas.microsoft.com/office/drawing/2014/main" id="{F4D65C12-5C8F-A1A3-F538-B3DFF4717D2A}"/>
                      </a:ext>
                    </a:extLst>
                  </p:cNvPr>
                  <p:cNvSpPr/>
                  <p:nvPr/>
                </p:nvSpPr>
                <p:spPr>
                  <a:xfrm>
                    <a:off x="5941041" y="2181834"/>
                    <a:ext cx="2667897" cy="2667897"/>
                  </a:xfrm>
                  <a:prstGeom prst="rect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21" name="TextBox 48">
                    <a:extLst>
                      <a:ext uri="{FF2B5EF4-FFF2-40B4-BE49-F238E27FC236}">
                        <a16:creationId xmlns:a16="http://schemas.microsoft.com/office/drawing/2014/main" id="{EE2BEF06-1AD6-2AC3-E1DB-0B1F8E8B818E}"/>
                      </a:ext>
                    </a:extLst>
                  </p:cNvPr>
                  <p:cNvSpPr txBox="1"/>
                  <p:nvPr/>
                </p:nvSpPr>
                <p:spPr>
                  <a:xfrm>
                    <a:off x="6010582" y="2530897"/>
                    <a:ext cx="2528814" cy="19697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2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Century Gothic" panose="020B0502020202020204" pitchFamily="34" charset="0"/>
                      </a:rPr>
                      <a:t>L</a:t>
                    </a:r>
                  </a:p>
                </p:txBody>
              </p:sp>
            </p:grpSp>
            <p:grpSp>
              <p:nvGrpSpPr>
                <p:cNvPr id="117" name="Group 53">
                  <a:extLst>
                    <a:ext uri="{FF2B5EF4-FFF2-40B4-BE49-F238E27FC236}">
                      <a16:creationId xmlns:a16="http://schemas.microsoft.com/office/drawing/2014/main" id="{07B31166-8B02-ECAD-1B99-974600DB6E30}"/>
                    </a:ext>
                  </a:extLst>
                </p:cNvPr>
                <p:cNvGrpSpPr/>
                <p:nvPr/>
              </p:nvGrpSpPr>
              <p:grpSpPr>
                <a:xfrm>
                  <a:off x="3306302" y="3815096"/>
                  <a:ext cx="342265" cy="342265"/>
                  <a:chOff x="0" y="0"/>
                  <a:chExt cx="342899" cy="342899"/>
                </a:xfrm>
              </p:grpSpPr>
              <p:sp>
                <p:nvSpPr>
                  <p:cNvPr id="118" name="Teardrop 54">
                    <a:extLst>
                      <a:ext uri="{FF2B5EF4-FFF2-40B4-BE49-F238E27FC236}">
                        <a16:creationId xmlns:a16="http://schemas.microsoft.com/office/drawing/2014/main" id="{731E143D-B872-7898-9733-FEEA6C0B6353}"/>
                      </a:ext>
                    </a:extLst>
                  </p:cNvPr>
                  <p:cNvSpPr/>
                  <p:nvPr/>
                </p:nvSpPr>
                <p:spPr>
                  <a:xfrm rot="16029308">
                    <a:off x="0" y="0"/>
                    <a:ext cx="342899" cy="342899"/>
                  </a:xfrm>
                  <a:prstGeom prst="teardrop">
                    <a:avLst/>
                  </a:prstGeom>
                  <a:noFill/>
                  <a:ln w="38100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t"/>
                  <a:lstStyle/>
                  <a:p>
                    <a:endParaRPr lang="en-US"/>
                  </a:p>
                </p:txBody>
              </p:sp>
              <p:pic>
                <p:nvPicPr>
                  <p:cNvPr id="119" name="Graphic 19" descr="Scales of justice outline">
                    <a:extLst>
                      <a:ext uri="{FF2B5EF4-FFF2-40B4-BE49-F238E27FC236}">
                        <a16:creationId xmlns:a16="http://schemas.microsoft.com/office/drawing/2014/main" id="{8FBFEF87-353B-5AC8-9DC7-B5FFF6BF3371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16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96DAC541-7B7A-43D3-8B79-37D633B846F1}">
                        <asvg:svgBlip xmlns="" xmlns:asvg="http://schemas.microsoft.com/office/drawing/2016/SVG/main" r:embed="rId17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8100" y="19050"/>
                    <a:ext cx="257175" cy="25717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3" name="مستطيل 2"/>
            <p:cNvSpPr/>
            <p:nvPr/>
          </p:nvSpPr>
          <p:spPr>
            <a:xfrm>
              <a:off x="1880606" y="3514450"/>
              <a:ext cx="1963999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السياسية </a:t>
              </a:r>
            </a:p>
          </p:txBody>
        </p:sp>
        <p:sp>
          <p:nvSpPr>
            <p:cNvPr id="5" name="مستطيل 4"/>
            <p:cNvSpPr/>
            <p:nvPr/>
          </p:nvSpPr>
          <p:spPr>
            <a:xfrm>
              <a:off x="3902825" y="3514450"/>
              <a:ext cx="2105063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الاقتصادية  </a:t>
              </a:r>
            </a:p>
          </p:txBody>
        </p:sp>
        <p:sp>
          <p:nvSpPr>
            <p:cNvPr id="6" name="مستطيل 5"/>
            <p:cNvSpPr/>
            <p:nvPr/>
          </p:nvSpPr>
          <p:spPr>
            <a:xfrm>
              <a:off x="6256473" y="3533304"/>
              <a:ext cx="2016899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الاجتماعية </a:t>
              </a:r>
            </a:p>
          </p:txBody>
        </p:sp>
        <p:sp>
          <p:nvSpPr>
            <p:cNvPr id="9" name="مستطيل 8"/>
            <p:cNvSpPr/>
            <p:nvPr/>
          </p:nvSpPr>
          <p:spPr>
            <a:xfrm>
              <a:off x="8448986" y="3514450"/>
              <a:ext cx="2175596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التكنولوجية  </a:t>
              </a:r>
              <a:endPara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latin typeface="Al Qabas Light" panose="00000400000000000000" pitchFamily="2" charset="-78"/>
                <a:cs typeface="Al Qabas Light" panose="00000400000000000000" pitchFamily="2" charset="-78"/>
              </a:endParaRPr>
            </a:p>
          </p:txBody>
        </p:sp>
        <p:sp>
          <p:nvSpPr>
            <p:cNvPr id="10" name="مستطيل 9"/>
            <p:cNvSpPr/>
            <p:nvPr/>
          </p:nvSpPr>
          <p:spPr>
            <a:xfrm>
              <a:off x="1955264" y="5720322"/>
              <a:ext cx="1645002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البيئية </a:t>
              </a:r>
            </a:p>
          </p:txBody>
        </p:sp>
        <p:sp>
          <p:nvSpPr>
            <p:cNvPr id="11" name="مستطيل 10"/>
            <p:cNvSpPr/>
            <p:nvPr/>
          </p:nvSpPr>
          <p:spPr>
            <a:xfrm>
              <a:off x="4196548" y="5692041"/>
              <a:ext cx="1875834" cy="4501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Low">
                <a:lnSpc>
                  <a:spcPct val="150000"/>
                </a:lnSpc>
              </a:pPr>
              <a:r>
                <a:rPr lang="ar-SA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l Qabas Light" panose="00000400000000000000" pitchFamily="2" charset="-78"/>
                  <a:cs typeface="Al Qabas Light" panose="00000400000000000000" pitchFamily="2" charset="-78"/>
                </a:rPr>
                <a:t>المتغيرات القانونية </a:t>
              </a:r>
            </a:p>
          </p:txBody>
        </p:sp>
      </p:grpSp>
      <p:pic>
        <p:nvPicPr>
          <p:cNvPr id="55" name="Picture 54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17" y="5794175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8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07072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السياسية  </a:t>
            </a:r>
            <a:r>
              <a:rPr lang="ar-SA" altLang="ko-KR" sz="2800" dirty="0" smtClean="0">
                <a:solidFill>
                  <a:schemeClr val="accent2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795508"/>
              </p:ext>
            </p:extLst>
          </p:nvPr>
        </p:nvGraphicFramePr>
        <p:xfrm>
          <a:off x="1218505" y="1517818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68" y="6097928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1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956542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الاقتصادية </a:t>
            </a:r>
            <a:r>
              <a:rPr lang="ar-SA" altLang="ko-KR" sz="2800" dirty="0" smtClean="0">
                <a:solidFill>
                  <a:schemeClr val="accent2"/>
                </a:solidFill>
                <a:latin typeface="Al Qabas Bold" panose="00000800000000000000" pitchFamily="2" charset="-78"/>
                <a:cs typeface="Al Qabas Bold" panose="00000800000000000000" pitchFamily="2" charset="-78"/>
              </a:rPr>
              <a:t>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975927"/>
              </p:ext>
            </p:extLst>
          </p:nvPr>
        </p:nvGraphicFramePr>
        <p:xfrm>
          <a:off x="1174543" y="1632118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77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42241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الاجتماعية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550649"/>
              </p:ext>
            </p:extLst>
          </p:nvPr>
        </p:nvGraphicFramePr>
        <p:xfrm>
          <a:off x="1183336" y="1561780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81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77411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التكنولوجية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446257"/>
              </p:ext>
            </p:extLst>
          </p:nvPr>
        </p:nvGraphicFramePr>
        <p:xfrm>
          <a:off x="1200920" y="1667287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6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2"/>
            <a:ext cx="11544094" cy="5824657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البيئية 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8929993"/>
              </p:ext>
            </p:extLst>
          </p:nvPr>
        </p:nvGraphicFramePr>
        <p:xfrm>
          <a:off x="1174544" y="1632118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62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>
            <a:extLst>
              <a:ext uri="{FF2B5EF4-FFF2-40B4-BE49-F238E27FC236}">
                <a16:creationId xmlns:a16="http://schemas.microsoft.com/office/drawing/2014/main" id="{9C8782A6-734F-4E51-B4AC-17F9504BFA5B}"/>
              </a:ext>
            </a:extLst>
          </p:cNvPr>
          <p:cNvSpPr/>
          <p:nvPr/>
        </p:nvSpPr>
        <p:spPr>
          <a:xfrm rot="13101931" flipH="1">
            <a:off x="9458618" y="177583"/>
            <a:ext cx="1554104" cy="1842665"/>
          </a:xfrm>
          <a:custGeom>
            <a:avLst/>
            <a:gdLst/>
            <a:ahLst/>
            <a:cxnLst/>
            <a:rect l="l" t="t" r="r" b="b"/>
            <a:pathLst>
              <a:path w="4039355" h="4675800">
                <a:moveTo>
                  <a:pt x="4034497" y="0"/>
                </a:moveTo>
                <a:lnTo>
                  <a:pt x="4039355" y="1157334"/>
                </a:lnTo>
                <a:lnTo>
                  <a:pt x="4036521" y="1158088"/>
                </a:lnTo>
                <a:lnTo>
                  <a:pt x="4036521" y="4184468"/>
                </a:lnTo>
                <a:lnTo>
                  <a:pt x="2880543" y="4184469"/>
                </a:lnTo>
                <a:lnTo>
                  <a:pt x="2880543" y="2372299"/>
                </a:lnTo>
                <a:lnTo>
                  <a:pt x="1096372" y="4675800"/>
                </a:lnTo>
                <a:lnTo>
                  <a:pt x="242442" y="4014390"/>
                </a:lnTo>
                <a:lnTo>
                  <a:pt x="2044770" y="1687448"/>
                </a:lnTo>
                <a:lnTo>
                  <a:pt x="296924" y="2151986"/>
                </a:lnTo>
                <a:lnTo>
                  <a:pt x="0" y="1034791"/>
                </a:lnTo>
                <a:lnTo>
                  <a:pt x="2097708" y="477269"/>
                </a:lnTo>
                <a:lnTo>
                  <a:pt x="2101111" y="490677"/>
                </a:lnTo>
                <a:close/>
              </a:path>
            </a:pathLst>
          </a:custGeom>
          <a:solidFill>
            <a:srgbClr val="FFCC6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Frame 16"/>
          <p:cNvSpPr/>
          <p:nvPr/>
        </p:nvSpPr>
        <p:spPr>
          <a:xfrm>
            <a:off x="361507" y="154113"/>
            <a:ext cx="11544094" cy="5833450"/>
          </a:xfrm>
          <a:prstGeom prst="frame">
            <a:avLst>
              <a:gd name="adj1" fmla="val 890"/>
            </a:avLst>
          </a:prstGeom>
          <a:solidFill>
            <a:srgbClr val="FFCE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8671389" y="953571"/>
            <a:ext cx="3236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دراسة المتغيرات </a:t>
            </a:r>
          </a:p>
          <a:p>
            <a:pPr algn="ctr"/>
            <a:r>
              <a:rPr lang="ar-SA" altLang="ko-KR" sz="2800" dirty="0" smtClean="0">
                <a:latin typeface="Al Qabas Bold" panose="00000800000000000000" pitchFamily="2" charset="-78"/>
                <a:cs typeface="Al Qabas Bold" panose="00000800000000000000" pitchFamily="2" charset="-78"/>
              </a:rPr>
              <a:t>القانونية    </a:t>
            </a:r>
            <a:endParaRPr lang="ar-SA" altLang="ko-KR" sz="2800" dirty="0">
              <a:solidFill>
                <a:schemeClr val="accent2"/>
              </a:solidFill>
              <a:latin typeface="Al Qabas Bold" panose="00000800000000000000" pitchFamily="2" charset="-78"/>
              <a:cs typeface="Al Qabas Bold" panose="00000800000000000000" pitchFamily="2" charset="-78"/>
            </a:endParaRPr>
          </a:p>
        </p:txBody>
      </p:sp>
      <p:graphicFrame>
        <p:nvGraphicFramePr>
          <p:cNvPr id="33" name="Table Placeholder 5">
            <a:extLst>
              <a:ext uri="{FF2B5EF4-FFF2-40B4-BE49-F238E27FC236}">
                <a16:creationId xmlns:a16="http://schemas.microsoft.com/office/drawing/2014/main" id="{E5B8D812-FA15-4316-8F27-550B109EBA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979083"/>
              </p:ext>
            </p:extLst>
          </p:nvPr>
        </p:nvGraphicFramePr>
        <p:xfrm>
          <a:off x="1165752" y="1640910"/>
          <a:ext cx="10125565" cy="4054194"/>
        </p:xfrm>
        <a:graphic>
          <a:graphicData uri="http://schemas.openxmlformats.org/drawingml/2006/table">
            <a:tbl>
              <a:tblPr rtl="1" firstRow="1" bandRow="1">
                <a:tableStyleId>{5FD0F851-EC5A-4D38-B0AD-8093EC10F338}</a:tableStyleId>
              </a:tblPr>
              <a:tblGrid>
                <a:gridCol w="20251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251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5661">
                <a:tc>
                  <a:txBody>
                    <a:bodyPr/>
                    <a:lstStyle/>
                    <a:p>
                      <a:pPr algn="ctr" rtl="1"/>
                      <a:endParaRPr lang="en-JM" sz="1200" b="0" spc="0" dirty="0">
                        <a:solidFill>
                          <a:schemeClr val="tx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درجة التأثير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إيجاباً وسلباً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+ / --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الأهمية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1 إلى 100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مدى وجودها</a:t>
                      </a:r>
                    </a:p>
                    <a:p>
                      <a:pPr algn="ctr" rtl="1"/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0.1 إلى 1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altLang="ko-KR" sz="1600" b="1" spc="0" dirty="0" smtClean="0">
                          <a:solidFill>
                            <a:schemeClr val="bg1"/>
                          </a:solidFill>
                          <a:latin typeface="Al Qabas Light" panose="00000400000000000000" pitchFamily="2" charset="-78"/>
                          <a:cs typeface="Al Qabas Light" panose="00000400000000000000" pitchFamily="2" charset="-78"/>
                        </a:rPr>
                        <a:t>القيمة </a:t>
                      </a:r>
                      <a:endParaRPr lang="en-JM" altLang="ko-KR" sz="1600" b="1" spc="0" dirty="0">
                        <a:solidFill>
                          <a:schemeClr val="bg1"/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4042691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 smtClean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484520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4301363"/>
                  </a:ext>
                </a:extLst>
              </a:tr>
              <a:tr h="359026">
                <a:tc>
                  <a:txBody>
                    <a:bodyPr/>
                    <a:lstStyle/>
                    <a:p>
                      <a:pPr marL="0" marR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ar-SA" sz="1200" dirty="0">
                        <a:solidFill>
                          <a:schemeClr val="bg1"/>
                        </a:solidFill>
                        <a:effectLst/>
                        <a:latin typeface="Al Qabas Light" panose="00000400000000000000" pitchFamily="2" charset="-78"/>
                        <a:ea typeface="Times New Roman" panose="02020603050405020304" pitchFamily="18" charset="0"/>
                        <a:cs typeface="Al Qabas Light" panose="00000400000000000000" pitchFamily="2" charset="-78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altLang="ko-KR" sz="1100" b="1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l Qabas Light" panose="00000400000000000000" pitchFamily="2" charset="-78"/>
                        <a:cs typeface="Al Qabas Light" panose="00000400000000000000" pitchFamily="2" charset="-7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0704693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960" y="6089136"/>
            <a:ext cx="1667962" cy="7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02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265</Words>
  <Application>Microsoft Office PowerPoint</Application>
  <PresentationFormat>Widescreen</PresentationFormat>
  <Paragraphs>106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맑은 고딕</vt:lpstr>
      <vt:lpstr>Al Qabas Light</vt:lpstr>
      <vt:lpstr>Al Qabas Bold</vt:lpstr>
      <vt:lpstr>Times New Roman</vt:lpstr>
      <vt:lpstr>Arial</vt:lpstr>
      <vt:lpstr>Calibri</vt:lpstr>
      <vt:lpstr>Century Gothic</vt:lpstr>
      <vt:lpstr>Calibri Light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Hisham</dc:creator>
  <cp:lastModifiedBy>Anas M. Saras</cp:lastModifiedBy>
  <cp:revision>9</cp:revision>
  <dcterms:created xsi:type="dcterms:W3CDTF">2023-04-05T23:23:46Z</dcterms:created>
  <dcterms:modified xsi:type="dcterms:W3CDTF">2024-09-05T06:43:00Z</dcterms:modified>
</cp:coreProperties>
</file>