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71" r:id="rId2"/>
    <p:sldId id="269" r:id="rId3"/>
    <p:sldId id="273" r:id="rId4"/>
    <p:sldId id="279" r:id="rId5"/>
    <p:sldId id="280" r:id="rId6"/>
    <p:sldId id="281" r:id="rId7"/>
    <p:sldId id="282" r:id="rId8"/>
    <p:sldId id="267" r:id="rId9"/>
    <p:sldId id="266" r:id="rId10"/>
  </p:sldIdLst>
  <p:sldSz cx="12192000" cy="6858000"/>
  <p:notesSz cx="6858000" cy="9144000"/>
  <p:embeddedFontLst>
    <p:embeddedFont>
      <p:font typeface="맑은 고딕" panose="020B0503020000020004" pitchFamily="34" charset="-127"/>
      <p:regular r:id="rId11"/>
      <p:bold r:id="rId12"/>
    </p:embeddedFont>
    <p:embeddedFont>
      <p:font typeface="Al Qabas Bold" panose="00000800000000000000" pitchFamily="2" charset="-78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l Qabas Light" panose="00000400000000000000" pitchFamily="2" charset="-78"/>
      <p:regular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FBA"/>
    <a:srgbClr val="FFC000"/>
    <a:srgbClr val="42A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034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034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034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4">
            <a:extLst>
              <a:ext uri="{FF2B5EF4-FFF2-40B4-BE49-F238E27FC236}">
                <a16:creationId xmlns:a16="http://schemas.microsoft.com/office/drawing/2014/main" id="{064F8565-CC14-43F6-A1C2-55C1A4AE2B59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D8BAD4B-AA3C-49A8-BC8C-46F48A5A642E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5FA3E5-BC3F-4B67-9220-04AE03A62E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6E64D5-0AC8-4015-9480-7BA759FBB55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506239-7FC2-403F-9D92-39EEE303EC7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E5484A-1BF2-4446-9279-DBEC5A992E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5EA1A7-11BD-420A-A0EB-CE4A667B4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D9E9F2-76AE-44A3-B634-0FEE9C6388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62C17A-4CE6-4E36-8DA6-310934038C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5BA8A2-2807-41F2-ACF8-42779AAC32A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F797E1B-9EBA-41FD-B2A0-D65C193F722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9D3F89-DB05-425A-B97C-82B7FFB6B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034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034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0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9136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034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034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7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034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6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034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2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034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034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7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51" y="6097928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0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BA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08"/>
          <p:cNvGrpSpPr/>
          <p:nvPr/>
        </p:nvGrpSpPr>
        <p:grpSpPr>
          <a:xfrm>
            <a:off x="8815783" y="1793228"/>
            <a:ext cx="2758049" cy="2928608"/>
            <a:chOff x="4848046" y="3681671"/>
            <a:chExt cx="2758049" cy="2928608"/>
          </a:xfrm>
        </p:grpSpPr>
        <p:sp>
          <p:nvSpPr>
            <p:cNvPr id="36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" y="3971519"/>
            <a:ext cx="9569302" cy="14414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ar-SA" altLang="ko-KR" sz="4800" dirty="0" smtClean="0">
                <a:solidFill>
                  <a:schemeClr val="bg1"/>
                </a:solidFill>
                <a:latin typeface="Al Qabas Bold" panose="00000800000000000000" pitchFamily="2" charset="-78"/>
                <a:ea typeface="맑은 고딕" pitchFamily="50" charset="-127"/>
                <a:cs typeface="Al Qabas Bold" panose="00000800000000000000" pitchFamily="2" charset="-78"/>
              </a:rPr>
              <a:t>نشاط تحليل البيئة الخارجية الخاصة </a:t>
            </a:r>
            <a:endParaRPr lang="en-US" altLang="ko-KR" sz="4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20" name="Group 126"/>
          <p:cNvGrpSpPr/>
          <p:nvPr/>
        </p:nvGrpSpPr>
        <p:grpSpPr>
          <a:xfrm>
            <a:off x="9715106" y="2438907"/>
            <a:ext cx="677334" cy="1442553"/>
            <a:chOff x="6777274" y="1831284"/>
            <a:chExt cx="552841" cy="1177414"/>
          </a:xfrm>
        </p:grpSpPr>
        <p:grpSp>
          <p:nvGrpSpPr>
            <p:cNvPr id="21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3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034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3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BA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4">
            <a:extLst>
              <a:ext uri="{FF2B5EF4-FFF2-40B4-BE49-F238E27FC236}">
                <a16:creationId xmlns:a16="http://schemas.microsoft.com/office/drawing/2014/main" id="{B6D19011-620D-4AF3-9BB4-293795BB7813}"/>
              </a:ext>
            </a:extLst>
          </p:cNvPr>
          <p:cNvSpPr txBox="1"/>
          <p:nvPr/>
        </p:nvSpPr>
        <p:spPr>
          <a:xfrm>
            <a:off x="273378" y="1857081"/>
            <a:ext cx="10699424" cy="31700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درجة الأهمية لكل معيار بإعطائها درجة ( من 1 الى 100 )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مدى وجود المعيار بالنسبة </a:t>
            </a:r>
            <a:r>
              <a:rPr lang="ar-SA" altLang="ko-KR" sz="2000" dirty="0" smtClean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للشركة </a:t>
            </a: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التي يتم دراستها واعطي مدى وجود المعيار درجة (من  0.1 الى 1 )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قيمة المعيار من خلال ضرب  ( التأثير × درجة الأهمية × مدى وجود المعيار بالنسبة </a:t>
            </a:r>
            <a:r>
              <a:rPr lang="ar-SA" altLang="ko-KR" sz="2000" dirty="0" smtClean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للشركة </a:t>
            </a: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)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اجمع قيمة المعايير الفرعية لكل بند  وقم بقسمتها على عدد المعايير  الفرعية لكل بند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اجمع قيمة كل بند واقسم الناتج على إجمالي عدد البنود المقاسة </a:t>
            </a:r>
            <a:endParaRPr lang="ar-SA" altLang="ko-KR" dirty="0" smtClean="0">
              <a:solidFill>
                <a:schemeClr val="bg1"/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1843523" y="816102"/>
            <a:ext cx="9525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altLang="ko-KR" sz="2800" dirty="0" smtClean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ما هي خطوات تحليل البيئية الخارجية الخاصة  </a:t>
            </a:r>
            <a:endParaRPr lang="ar-SA" altLang="ko-KR" sz="2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034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2"/>
            <a:ext cx="11544094" cy="5824657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89" y="953571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دراسة تأثير  </a:t>
            </a:r>
          </a:p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المنافسين  </a:t>
            </a:r>
            <a:r>
              <a:rPr lang="ar-SA" altLang="ko-KR" sz="2800" dirty="0" smtClean="0">
                <a:solidFill>
                  <a:schemeClr val="accent2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587357"/>
              </p:ext>
            </p:extLst>
          </p:nvPr>
        </p:nvGraphicFramePr>
        <p:xfrm>
          <a:off x="1121790" y="2089318"/>
          <a:ext cx="10125565" cy="369516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202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0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المتغيرات</a:t>
                      </a:r>
                      <a:r>
                        <a:rPr lang="ar-SA" sz="1600" b="0" spc="0" baseline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الاقتصادية </a:t>
                      </a:r>
                      <a:endParaRPr lang="en-JM" sz="16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159179" y="595382"/>
            <a:ext cx="7623425" cy="1281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تأثير المنافسين على الشركة ؟ كلما زادة عدد المعايير التي سيتم دراستها كلما كانت نتائج التحليل اقرب للواقع ، وبالتالي يجب تحديد المعايير التي لها تأثير على الشركة </a:t>
            </a:r>
            <a:endParaRPr lang="ar-SA" altLang="ko-KR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034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8ACBD2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3"/>
            <a:ext cx="11544094" cy="5833450"/>
          </a:xfrm>
          <a:prstGeom prst="frame">
            <a:avLst>
              <a:gd name="adj1" fmla="val 890"/>
            </a:avLst>
          </a:prstGeom>
          <a:solidFill>
            <a:srgbClr val="4AA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89" y="953571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دراسة تأثير  </a:t>
            </a:r>
          </a:p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الداخلين الجدد  </a:t>
            </a:r>
            <a:r>
              <a:rPr lang="ar-SA" altLang="ko-KR" sz="2800" dirty="0" smtClean="0">
                <a:solidFill>
                  <a:schemeClr val="accent2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595380"/>
              </p:ext>
            </p:extLst>
          </p:nvPr>
        </p:nvGraphicFramePr>
        <p:xfrm>
          <a:off x="1121790" y="2089318"/>
          <a:ext cx="10125565" cy="369516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2637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0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المتغيرات</a:t>
                      </a:r>
                      <a:endParaRPr lang="en-JM" sz="16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AF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AF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AF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A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ko-KR" sz="1200" dirty="0" smtClean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159179" y="595382"/>
            <a:ext cx="7623425" cy="865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</a:t>
            </a:r>
            <a:r>
              <a:rPr lang="ar-SA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تأثير  </a:t>
            </a:r>
            <a:r>
              <a:rPr lang="ar-SA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الداخلين </a:t>
            </a:r>
            <a:r>
              <a:rPr lang="ar-SA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الجدد على </a:t>
            </a:r>
            <a:r>
              <a:rPr lang="ar-SA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الشركة ؟ كلما زادة عدد المعايير التي سيتم دراستها كلما كانت نتائج التحليل اقرب للواقع  .</a:t>
            </a:r>
            <a:endParaRPr lang="ar-SA" altLang="ko-KR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034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8ACBD2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3"/>
            <a:ext cx="11544094" cy="5842242"/>
          </a:xfrm>
          <a:prstGeom prst="frame">
            <a:avLst>
              <a:gd name="adj1" fmla="val 890"/>
            </a:avLst>
          </a:prstGeom>
          <a:solidFill>
            <a:srgbClr val="3B9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89" y="953571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دراسة تأثير  </a:t>
            </a:r>
          </a:p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قوة المشتريين </a:t>
            </a:r>
            <a:endParaRPr lang="ar-SA" altLang="ko-KR" sz="2800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199779"/>
              </p:ext>
            </p:extLst>
          </p:nvPr>
        </p:nvGraphicFramePr>
        <p:xfrm>
          <a:off x="1121790" y="2089318"/>
          <a:ext cx="10125565" cy="369516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280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0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المتغيرات</a:t>
                      </a:r>
                      <a:endParaRPr lang="en-JM" sz="16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AF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AF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AF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A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ko-KR" sz="1200" dirty="0" smtClean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ko-KR" sz="1200" dirty="0" smtClean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ko-KR" sz="1200" dirty="0" smtClean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ko-KR" sz="1200" dirty="0" smtClean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ko-KR" sz="1200" dirty="0" smtClean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159179" y="595382"/>
            <a:ext cx="7623425" cy="865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تأثير قوة المشتريين على الشركة ؟ كلما زادة عدد المعايير التي سيتم دراستها كلما كانت نتائج التحليل اقرب للواقع  .</a:t>
            </a:r>
            <a:endParaRPr lang="ar-SA" altLang="ko-KR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034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8ACBD2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3"/>
            <a:ext cx="11544094" cy="5851034"/>
          </a:xfrm>
          <a:prstGeom prst="frame">
            <a:avLst>
              <a:gd name="adj1" fmla="val 890"/>
            </a:avLst>
          </a:prstGeom>
          <a:solidFill>
            <a:srgbClr val="4AA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89" y="953571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دراسة تأثير  </a:t>
            </a:r>
          </a:p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قوة الموردين  </a:t>
            </a:r>
            <a:endParaRPr lang="ar-SA" altLang="ko-KR" sz="2800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448209"/>
              </p:ext>
            </p:extLst>
          </p:nvPr>
        </p:nvGraphicFramePr>
        <p:xfrm>
          <a:off x="1121790" y="2089318"/>
          <a:ext cx="10125565" cy="369516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280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0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المتغيرات</a:t>
                      </a:r>
                      <a:endParaRPr lang="en-JM" sz="16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AF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AF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AF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A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ko-KR" sz="1200" dirty="0" smtClean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ko-KR" sz="1200" dirty="0" smtClean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ko-KR" sz="1200" dirty="0" smtClean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ko-KR" sz="1200" dirty="0" smtClean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ko-KR" sz="1200" dirty="0" smtClean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ko-KR" sz="1200" dirty="0" smtClean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ko-KR" sz="1200" dirty="0" smtClean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159179" y="595382"/>
            <a:ext cx="7623425" cy="865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تأثير قوة الموردين على الشركة ؟ كلما زادة عدد المعايير التي سيتم دراستها كلما كانت نتائج التحليل اقرب للواقع  .</a:t>
            </a:r>
            <a:endParaRPr lang="ar-SA" altLang="ko-KR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034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8ACBD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3"/>
            <a:ext cx="11544094" cy="5926232"/>
          </a:xfrm>
          <a:prstGeom prst="frame">
            <a:avLst>
              <a:gd name="adj1" fmla="val 890"/>
            </a:avLst>
          </a:prstGeom>
          <a:solidFill>
            <a:srgbClr val="42A2AC"/>
          </a:solidFill>
          <a:ln>
            <a:solidFill>
              <a:srgbClr val="42A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89" y="953571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دراسة تأثير  </a:t>
            </a:r>
          </a:p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المنتجات البديلة</a:t>
            </a:r>
            <a:endParaRPr lang="ar-SA" altLang="ko-KR" sz="2800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330075"/>
              </p:ext>
            </p:extLst>
          </p:nvPr>
        </p:nvGraphicFramePr>
        <p:xfrm>
          <a:off x="1291215" y="1975018"/>
          <a:ext cx="10125565" cy="3823802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280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1594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0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المتغيرات</a:t>
                      </a:r>
                      <a:endParaRPr lang="en-JM" sz="16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AF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AF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AF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A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ko-KR" sz="1200" dirty="0" smtClean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ko-KR" sz="1200" dirty="0" smtClean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ko-KR" sz="1200" dirty="0" smtClean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ko-KR" sz="1200" dirty="0" smtClean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ko-KR" sz="1200" dirty="0" smtClean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ko-KR" sz="1200" dirty="0" smtClean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altLang="ko-KR" sz="1200" dirty="0" smtClean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159179" y="595382"/>
            <a:ext cx="7623425" cy="865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تأثير المنتجات البديلة على الشركة ؟ كلما زادة عدد المعايير التي سيتم دراستها كلما كانت نتائج التحليل اقرب للواقع  .</a:t>
            </a:r>
            <a:endParaRPr lang="ar-SA" altLang="ko-KR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034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BAF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765540"/>
          </a:xfrm>
          <a:prstGeom prst="frame">
            <a:avLst>
              <a:gd name="adj1" fmla="val 890"/>
            </a:avLst>
          </a:prstGeom>
          <a:solidFill>
            <a:srgbClr val="4BA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خلاصة التحليل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193992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قوة الموردين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192876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قوة المشتريين </a:t>
              </a:r>
              <a:endParaRPr lang="en-JM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193992"/>
            <a:ext cx="2336298" cy="2394849"/>
            <a:chOff x="395534" y="3722056"/>
            <a:chExt cx="3972999" cy="2412361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الداخلين الجدد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193995"/>
            <a:ext cx="2336298" cy="2394849"/>
            <a:chOff x="395534" y="3722056"/>
            <a:chExt cx="3972999" cy="2412359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تأثير المنافسين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548636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548636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548636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548636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034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BAF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677617"/>
          </a:xfrm>
          <a:prstGeom prst="frame">
            <a:avLst>
              <a:gd name="adj1" fmla="val 890"/>
            </a:avLst>
          </a:prstGeom>
          <a:solidFill>
            <a:srgbClr val="4BA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خلاصة التحليل للمنتجات البديلة 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088485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المنتجات البديلة 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087369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المنتجات البديلة 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088485"/>
            <a:ext cx="2336298" cy="2394849"/>
            <a:chOff x="395534" y="3722056"/>
            <a:chExt cx="3972999" cy="2412361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المنتجات البديلة 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088488"/>
            <a:ext cx="2336298" cy="2394849"/>
            <a:chOff x="395534" y="3722056"/>
            <a:chExt cx="3972999" cy="2412359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المنتجات البديلة 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443129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443129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443129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443129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5" y="608034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350</Words>
  <Application>Microsoft Office PowerPoint</Application>
  <PresentationFormat>Widescreen</PresentationFormat>
  <Paragraphs>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맑은 고딕</vt:lpstr>
      <vt:lpstr>Al Qabas Bold</vt:lpstr>
      <vt:lpstr>Arial</vt:lpstr>
      <vt:lpstr>Times New Roman</vt:lpstr>
      <vt:lpstr>Calibri</vt:lpstr>
      <vt:lpstr>Al Qabas Light</vt:lpstr>
      <vt:lpstr>Calibri Light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Hisham</dc:creator>
  <cp:lastModifiedBy>Anas M. Saras</cp:lastModifiedBy>
  <cp:revision>13</cp:revision>
  <dcterms:created xsi:type="dcterms:W3CDTF">2023-04-05T23:23:46Z</dcterms:created>
  <dcterms:modified xsi:type="dcterms:W3CDTF">2024-09-05T06:46:04Z</dcterms:modified>
</cp:coreProperties>
</file>