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71" r:id="rId2"/>
    <p:sldId id="269" r:id="rId3"/>
    <p:sldId id="272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66" r:id="rId12"/>
    <p:sldId id="267" r:id="rId13"/>
  </p:sldIdLst>
  <p:sldSz cx="12192000" cy="6858000"/>
  <p:notesSz cx="6858000" cy="9144000"/>
  <p:embeddedFontLst>
    <p:embeddedFont>
      <p:font typeface="맑은 고딕" panose="020B0503020000020004" pitchFamily="34" charset="-127"/>
      <p:regular r:id="rId14"/>
      <p:bold r:id="rId15"/>
    </p:embeddedFont>
    <p:embeddedFont>
      <p:font typeface="Al Qabas Bold" panose="00000800000000000000" pitchFamily="2" charset="-78"/>
      <p:bold r:id="rId16"/>
    </p:embeddedFont>
    <p:embeddedFont>
      <p:font typeface="Al Qabas Light" panose="00000400000000000000" pitchFamily="2" charset="-78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34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0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84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7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6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2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0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8"/>
          <p:cNvGrpSpPr/>
          <p:nvPr/>
        </p:nvGrpSpPr>
        <p:grpSpPr>
          <a:xfrm>
            <a:off x="8815783" y="1793228"/>
            <a:ext cx="2758049" cy="2928608"/>
            <a:chOff x="4848046" y="3681671"/>
            <a:chExt cx="2758049" cy="2928608"/>
          </a:xfrm>
        </p:grpSpPr>
        <p:sp>
          <p:nvSpPr>
            <p:cNvPr id="36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8465" y="3971519"/>
            <a:ext cx="9090837" cy="14414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ar-SA" altLang="ko-KR" sz="4800" dirty="0" smtClean="0">
                <a:solidFill>
                  <a:schemeClr val="bg1"/>
                </a:solidFill>
                <a:latin typeface="Al Qabas Bold" panose="00000800000000000000" pitchFamily="2" charset="-78"/>
                <a:ea typeface="맑은 고딕" pitchFamily="50" charset="-127"/>
                <a:cs typeface="Al Qabas Bold" panose="00000800000000000000" pitchFamily="2" charset="-78"/>
              </a:rPr>
              <a:t>نشاط تحليل قيادة الشركة .. </a:t>
            </a:r>
            <a:endParaRPr lang="en-US" altLang="ko-KR" sz="4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20" name="Group 126"/>
          <p:cNvGrpSpPr/>
          <p:nvPr/>
        </p:nvGrpSpPr>
        <p:grpSpPr>
          <a:xfrm>
            <a:off x="9715106" y="2438907"/>
            <a:ext cx="677334" cy="1442553"/>
            <a:chOff x="6777274" y="1831284"/>
            <a:chExt cx="552841" cy="1177414"/>
          </a:xfrm>
        </p:grpSpPr>
        <p:grpSp>
          <p:nvGrpSpPr>
            <p:cNvPr id="21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3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969"/>
            <a:ext cx="1468315" cy="6570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73" y="1563601"/>
            <a:ext cx="3859011" cy="172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-226864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2"/>
            <a:ext cx="11544094" cy="5648811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89" y="382070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المهارات الشخصية / الادارية للقادة 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744300"/>
              </p:ext>
            </p:extLst>
          </p:nvPr>
        </p:nvGraphicFramePr>
        <p:xfrm>
          <a:off x="1291215" y="1245506"/>
          <a:ext cx="10125565" cy="4054194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تحسين المهارات الشخصية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النظر الى المخاطر وتقييمها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الإيجابية في التعامل مع الموظفين والشركاء والعملاء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34157" y="427401"/>
            <a:ext cx="7623425" cy="4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القيادة العليا ؟ </a:t>
            </a:r>
            <a:endParaRPr lang="ar-SA" altLang="ko-KR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969"/>
            <a:ext cx="1468315" cy="6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-7055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677617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خلاصة التحليل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131418" y="2994783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نظام المعلومات الإدارية </a:t>
              </a: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781106" y="2885945"/>
            <a:ext cx="2336298" cy="2503687"/>
            <a:chOff x="395534" y="3612422"/>
            <a:chExt cx="3972999" cy="2521995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612422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إدارة الكشوفات والميزانيات المالية</a:t>
              </a: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430794" y="2885943"/>
            <a:ext cx="2336298" cy="2503689"/>
            <a:chOff x="395534" y="3612420"/>
            <a:chExt cx="3972999" cy="2521997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612420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مدى وجود</a:t>
              </a:r>
            </a:p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خطة تسويقية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9080482" y="2885947"/>
            <a:ext cx="2336298" cy="2503687"/>
            <a:chOff x="395534" y="3612422"/>
            <a:chExt cx="3972999" cy="2521993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612422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مدى وجود</a:t>
              </a:r>
            </a:p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خطة متكاملة</a:t>
              </a: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988035" y="2349427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338347" y="2349427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688659" y="2349427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2038971" y="2349427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969"/>
            <a:ext cx="1468315" cy="6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-24640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633655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675682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خلاصة التحليل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2815921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أخرى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2707083"/>
            <a:ext cx="2336298" cy="2503687"/>
            <a:chOff x="395534" y="3612422"/>
            <a:chExt cx="3972999" cy="2521995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612422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المهارات الشخصية / الادارية للقادة </a:t>
              </a: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2815921"/>
            <a:ext cx="2336298" cy="2394849"/>
            <a:chOff x="395534" y="3722056"/>
            <a:chExt cx="3972999" cy="2412361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إدارة شؤون الموظفين </a:t>
              </a: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2815924"/>
            <a:ext cx="2336298" cy="2394849"/>
            <a:chOff x="395534" y="3722056"/>
            <a:chExt cx="3972999" cy="2412359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تحسين جودة الإنتاج والعمليات </a:t>
              </a: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170565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5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170565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6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170565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7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170565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8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969"/>
            <a:ext cx="1468315" cy="6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4">
            <a:extLst>
              <a:ext uri="{FF2B5EF4-FFF2-40B4-BE49-F238E27FC236}">
                <a16:creationId xmlns:a16="http://schemas.microsoft.com/office/drawing/2014/main" id="{B6D19011-620D-4AF3-9BB4-293795BB7813}"/>
              </a:ext>
            </a:extLst>
          </p:cNvPr>
          <p:cNvSpPr txBox="1"/>
          <p:nvPr/>
        </p:nvSpPr>
        <p:spPr>
          <a:xfrm>
            <a:off x="273378" y="1857081"/>
            <a:ext cx="10699424" cy="31700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درجة الأهمية لكل معيار بإعطائها درجة ( من 1 الى 100 )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مدى وجود المعيار بالنسبة </a:t>
            </a:r>
            <a:r>
              <a:rPr lang="ar-SA" altLang="ko-KR" sz="2000" dirty="0" smtClean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للشركة </a:t>
            </a: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التي يتم دراستها واعطي مدى وجود المعيار درجة (من  0.1 الى 1 )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قيمة المعيار من خلال ضرب  ( التأثير × درجة الأهمية × مدى وجود المعيار بالنسبة </a:t>
            </a:r>
            <a:r>
              <a:rPr lang="ar-SA" altLang="ko-KR" sz="2000" dirty="0" smtClean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للشركة </a:t>
            </a: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)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اجمع قيمة المعايير الفرعية لكل بند  وقم بقسمتها على عدد المعايير  الفرعية لكل بند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اجمع قيمة كل بند واقسم الناتج على إجمالي عدد البنود المقاسة </a:t>
            </a:r>
            <a:endParaRPr lang="ar-SA" altLang="ko-KR" dirty="0" smtClean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1843523" y="816102"/>
            <a:ext cx="9525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altLang="ko-KR" sz="2800" dirty="0" smtClean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ما هي خطوات تحليل قيادة الشركة .. </a:t>
            </a:r>
            <a:endParaRPr lang="ar-SA" altLang="ko-KR" sz="2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969"/>
            <a:ext cx="1468315" cy="6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693481" y="140480"/>
            <a:ext cx="1212595" cy="1204677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2"/>
            <a:ext cx="11544094" cy="5815865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068700" y="265764"/>
            <a:ext cx="2525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مدى وجود</a:t>
            </a:r>
          </a:p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خطة متكاملة</a:t>
            </a:r>
            <a:endParaRPr lang="ar-SA" altLang="ko-KR" sz="2800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340064"/>
              </p:ext>
            </p:extLst>
          </p:nvPr>
        </p:nvGraphicFramePr>
        <p:xfrm>
          <a:off x="1362807" y="1394689"/>
          <a:ext cx="10125565" cy="412188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تمتلك الشركة خطة استراتيجية لثلاث سنوات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تمتلك الشركة لخطط تشغيلية سنوية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تعمل الشركة من خلال موازنات مالية مدروسة لثلاث سنوات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تعمل الشركة على مراجعة الخطط بشكل ( شهري ، ربعي ، نصفي ، سنوي 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213120" y="769748"/>
            <a:ext cx="7623425" cy="4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القيادة العليا ؟ </a:t>
            </a:r>
            <a:endParaRPr lang="ar-SA" altLang="ko-KR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969"/>
            <a:ext cx="1468315" cy="6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39825" y="-191391"/>
            <a:ext cx="1446192" cy="1653730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798280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45012" y="185182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مدى وجود</a:t>
            </a:r>
          </a:p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خطة تسويقية </a:t>
            </a:r>
            <a:endParaRPr lang="ar-SA" altLang="ko-KR" sz="2800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448544"/>
              </p:ext>
            </p:extLst>
          </p:nvPr>
        </p:nvGraphicFramePr>
        <p:xfrm>
          <a:off x="1187867" y="1245506"/>
          <a:ext cx="10125565" cy="4413220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اهداف المبيعات والأرباح المخطط بشكل دقيق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توجد استراتيجيات وتكتيكات تسويقية للثلاث سنوات القادمة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وجود خطط مبيعات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يتم تقسيم الاسوق وفقاً لمعايير مدروسة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تعريف واضح ودقيق للسوق الذي تعمل به الشركة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تعريف واضح ودقيق لاحتياجات ورغبات وتطلعات العملاء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التحليل والتنبؤ بنمو الأسواق التي تعمل بها الشركة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تحليل ودراسة المنافسين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الترويج للمنتجات والخدمات بطرق بيع فريدة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إدارة عمليات البحث والتطوير والجدولة الزمنية لها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11558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278570" y="462299"/>
            <a:ext cx="7623425" cy="4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القيادة العليا ؟ </a:t>
            </a:r>
            <a:endParaRPr lang="ar-SA" altLang="ko-KR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969"/>
            <a:ext cx="1468315" cy="6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551430" y="-107132"/>
            <a:ext cx="1426360" cy="1588039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2"/>
            <a:ext cx="11544094" cy="5754319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69242" y="621861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إدارة الكشوفات والميزانيات المالية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219975"/>
              </p:ext>
            </p:extLst>
          </p:nvPr>
        </p:nvGraphicFramePr>
        <p:xfrm>
          <a:off x="1341598" y="1486014"/>
          <a:ext cx="10125565" cy="4054194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وجود سجلات مالية دقيقة ومحدثة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الإدارة</a:t>
                      </a:r>
                      <a:r>
                        <a:rPr lang="ar-SA" sz="1400" baseline="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للتدفقات النقدية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بيان بالأرباح والخسائر ( الدخل 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تحليل لنقطة التعادل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تحليل للانحرافات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التحليل النسب المالية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مقارنات التكلفة القياسية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التسويات النقدية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942314" y="503448"/>
            <a:ext cx="7623425" cy="4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القيادة العليا ؟ </a:t>
            </a:r>
            <a:endParaRPr lang="ar-SA" altLang="ko-KR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969"/>
            <a:ext cx="1468315" cy="6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-332372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2"/>
            <a:ext cx="11544094" cy="5824657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89" y="478786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نظام المعلومات الإدارية 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618023"/>
              </p:ext>
            </p:extLst>
          </p:nvPr>
        </p:nvGraphicFramePr>
        <p:xfrm>
          <a:off x="1468315" y="1434530"/>
          <a:ext cx="10125565" cy="4189582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تتبع التطورات الجديدة في الصناعة الأسواق المستهدفة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الحصو على المعلومات التجارية ودراستها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الحصول على المعلومات الكافية حول جميع معلومات مؤشرات الأداء للشركة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تزويد العملاء بأفضل المعلومات المتاح فيما يتعلق بالمنتجات والخدمات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إبقاء جميع موظفي الشركة على اطلاع كافي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إدارة امن المعلومات الخاصة بالشركة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التحديث</a:t>
                      </a:r>
                      <a:r>
                        <a:rPr lang="ar-SA" sz="1400" kern="1200" baseline="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الدائم لنظم المعلومات </a:t>
                      </a: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276463" y="546869"/>
            <a:ext cx="7623425" cy="4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القيادة العليا ؟ </a:t>
            </a:r>
            <a:endParaRPr lang="ar-SA" altLang="ko-KR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969"/>
            <a:ext cx="1468315" cy="6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549930" y="-210595"/>
            <a:ext cx="1332643" cy="1625476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736734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598071" y="398956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تحسين جودة الإنتاج والعمليات 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448219"/>
              </p:ext>
            </p:extLst>
          </p:nvPr>
        </p:nvGraphicFramePr>
        <p:xfrm>
          <a:off x="1226465" y="1195556"/>
          <a:ext cx="10125565" cy="4189582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سياسة جودة المنتجات والخدمات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وضع معايير عالية لضبط الجودة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توفير البيئة الأمنه للعمل والحفاظ عليها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العمل الدائم على تحسين جودة المنتجات والخدمات التي تقدمها الشركة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عدم التسامح في الأداء السيء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العمل بتكاملية وحرفية ومهنية عالية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توفير بالإمكانيات المادية لتحسين مظهر الشركة كتعبير عن قيادة الشركة  السوق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34157" y="436193"/>
            <a:ext cx="7623425" cy="4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القيادة العليا ؟ </a:t>
            </a:r>
            <a:endParaRPr lang="ar-SA" altLang="ko-KR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969"/>
            <a:ext cx="1468315" cy="6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544110" y="-61391"/>
            <a:ext cx="1388246" cy="1624886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780696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0232" y="503448"/>
            <a:ext cx="2890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إدارة شؤون الموظفين 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896804"/>
              </p:ext>
            </p:extLst>
          </p:nvPr>
        </p:nvGraphicFramePr>
        <p:xfrm>
          <a:off x="1314388" y="1405763"/>
          <a:ext cx="10125565" cy="4054194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التحقق من ان اهداف الشركة واضحة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التواصل للتأكد من فهم الموظفين للأهداف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وجود هياكل للوظائف الإدارية وسياسة للصلاحيات المسئوليات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وجود توصيفات وظيفية مكتوبة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تقييمات منتظمة للتقدم والأداء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ممارسات التوظيف العادلة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وجود هيكل أجور عادل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تشجيع الابداع والابتكار  والاداء المتميز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الاهتمام بالتعلم والنمو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34157" y="503448"/>
            <a:ext cx="7623425" cy="4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القيادة العليا ؟ </a:t>
            </a:r>
            <a:endParaRPr lang="ar-SA" altLang="ko-KR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969"/>
            <a:ext cx="1468315" cy="6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-103770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842242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17490" y="621861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المهارات الشخصية / الادارية للقادة 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543524"/>
              </p:ext>
            </p:extLst>
          </p:nvPr>
        </p:nvGraphicFramePr>
        <p:xfrm>
          <a:off x="1358350" y="1333855"/>
          <a:ext cx="10125565" cy="4413220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0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قدرات القادة في حل المشكلات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البقاء في هدوء دائم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الاتسام بالموضوعية اثناء النقاشات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الاستماع الى الموظفين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القدرة على إدارة التغيير لتقليل الاثار السلبية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اتخاذ القرارات الفورية المدروسة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القدرة على تحليل الحقائق اثناء إدارة المشكلات الإدارية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تفويض المهام التي يمكن ان يقوم بها شخص اخر بكفاءة اكبر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امتلاك القدرة العالية على تحليل الخيارات المتاحة</a:t>
                      </a:r>
                      <a:r>
                        <a:rPr lang="ar-SA" sz="1400" kern="1200" baseline="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</a:t>
                      </a: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التعلم والقراءة المستمرة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11558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04736" y="536838"/>
            <a:ext cx="7623425" cy="4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القيادة العليا ؟ </a:t>
            </a:r>
            <a:endParaRPr lang="ar-SA" altLang="ko-KR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969"/>
            <a:ext cx="1468315" cy="6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700</Words>
  <Application>Microsoft Office PowerPoint</Application>
  <PresentationFormat>Widescreen</PresentationFormat>
  <Paragraphs>183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맑은 고딕</vt:lpstr>
      <vt:lpstr>Arial</vt:lpstr>
      <vt:lpstr>Times New Roman</vt:lpstr>
      <vt:lpstr>Al Qabas Bold</vt:lpstr>
      <vt:lpstr>Al Qabas Light</vt:lpstr>
      <vt:lpstr>Calibri</vt:lpstr>
      <vt:lpstr>Calibri Light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Hisham</dc:creator>
  <cp:lastModifiedBy>Anas M. Saras</cp:lastModifiedBy>
  <cp:revision>13</cp:revision>
  <dcterms:created xsi:type="dcterms:W3CDTF">2023-04-05T23:23:46Z</dcterms:created>
  <dcterms:modified xsi:type="dcterms:W3CDTF">2024-09-05T09:14:40Z</dcterms:modified>
</cp:coreProperties>
</file>