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71" r:id="rId2"/>
    <p:sldId id="269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66" r:id="rId11"/>
    <p:sldId id="267" r:id="rId12"/>
  </p:sldIdLst>
  <p:sldSz cx="12192000" cy="6858000"/>
  <p:notesSz cx="6858000" cy="9144000"/>
  <p:embeddedFontLst>
    <p:embeddedFont>
      <p:font typeface="맑은 고딕" panose="020B0503020000020004" pitchFamily="34" charset="-127"/>
      <p:regular r:id="rId13"/>
      <p:bold r:id="rId14"/>
    </p:embeddedFont>
    <p:embeddedFont>
      <p:font typeface="Al Qabas Light" panose="00000400000000000000" pitchFamily="2" charset="-78"/>
      <p:regular r:id="rId15"/>
    </p:embeddedFont>
    <p:embeddedFont>
      <p:font typeface="Al Qabas Bold" panose="00000800000000000000" pitchFamily="2" charset="-78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34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3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6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0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4">
            <a:extLst>
              <a:ext uri="{FF2B5EF4-FFF2-40B4-BE49-F238E27FC236}">
                <a16:creationId xmlns:a16="http://schemas.microsoft.com/office/drawing/2014/main" id="{064F8565-CC14-43F6-A1C2-55C1A4AE2B59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D8BAD4B-AA3C-49A8-BC8C-46F48A5A642E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5FA3E5-BC3F-4B67-9220-04AE03A62E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6E64D5-0AC8-4015-9480-7BA759FBB55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506239-7FC2-403F-9D92-39EEE303EC7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E5484A-1BF2-4446-9279-DBEC5A992E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5EA1A7-11BD-420A-A0EB-CE4A667B4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D9E9F2-76AE-44A3-B634-0FEE9C6388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62C17A-4CE6-4E36-8DA6-310934038C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5BA8A2-2807-41F2-ACF8-42779AAC32A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F797E1B-9EBA-41FD-B2A0-D65C193F722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9D3F89-DB05-425A-B97C-82B7FFB6B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84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40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0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9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77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96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72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1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67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351D-D10C-4944-A655-0573CAF727A1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89F1-E190-4F30-830D-E0C4507888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60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08"/>
          <p:cNvGrpSpPr/>
          <p:nvPr/>
        </p:nvGrpSpPr>
        <p:grpSpPr>
          <a:xfrm>
            <a:off x="8815783" y="1793228"/>
            <a:ext cx="2758049" cy="2928608"/>
            <a:chOff x="4848046" y="3681671"/>
            <a:chExt cx="2758049" cy="2928608"/>
          </a:xfrm>
        </p:grpSpPr>
        <p:sp>
          <p:nvSpPr>
            <p:cNvPr id="36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8465" y="3971519"/>
            <a:ext cx="9090837" cy="14414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ar-SA" altLang="ko-KR" sz="4800" dirty="0">
                <a:solidFill>
                  <a:schemeClr val="bg1"/>
                </a:solidFill>
                <a:latin typeface="Al Qabas Bold" panose="00000800000000000000" pitchFamily="2" charset="-78"/>
                <a:ea typeface="맑은 고딕" pitchFamily="50" charset="-127"/>
                <a:cs typeface="Al Qabas Bold" panose="00000800000000000000" pitchFamily="2" charset="-78"/>
              </a:rPr>
              <a:t>نشاط تحليل إدارة التسويق والمبيعات.. </a:t>
            </a:r>
            <a:endParaRPr lang="en-US" altLang="ko-KR" sz="4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20" name="Group 126"/>
          <p:cNvGrpSpPr/>
          <p:nvPr/>
        </p:nvGrpSpPr>
        <p:grpSpPr>
          <a:xfrm>
            <a:off x="9715106" y="2438907"/>
            <a:ext cx="677334" cy="1442553"/>
            <a:chOff x="6777274" y="1831284"/>
            <a:chExt cx="552841" cy="1177414"/>
          </a:xfrm>
        </p:grpSpPr>
        <p:grpSp>
          <p:nvGrpSpPr>
            <p:cNvPr id="21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3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28" y="2275994"/>
            <a:ext cx="2990094" cy="13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528063" y="139912"/>
            <a:ext cx="1376378" cy="1680724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651240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خلاصة التحليل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2930221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الإعلان وإدارة العلاقات العامة </a:t>
              </a: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2929105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بحوث السوق </a:t>
              </a: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2929103"/>
            <a:ext cx="2336298" cy="2395968"/>
            <a:chOff x="395534" y="3720929"/>
            <a:chExt cx="3972999" cy="2413488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0929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البحوث والتسويق </a:t>
              </a: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2929107"/>
            <a:ext cx="2336298" cy="2395966"/>
            <a:chOff x="395534" y="3720931"/>
            <a:chExt cx="3972999" cy="2413484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التسعير </a:t>
              </a: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284865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284865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284865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284865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046"/>
            <a:ext cx="1296649" cy="5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536442" y="190250"/>
            <a:ext cx="1512693" cy="1606297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721578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خلاصة التحليل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2912637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أخرى ــــــــــــــــــــــــــــــــــــــــــ</a:t>
              </a: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2911521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البحث والتطوير </a:t>
              </a: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2912637"/>
            <a:ext cx="2336298" cy="2394849"/>
            <a:chOff x="395534" y="3722056"/>
            <a:chExt cx="3972999" cy="2412361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الخطط التسويقية </a:t>
              </a: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2912640"/>
            <a:ext cx="2336298" cy="2394849"/>
            <a:chOff x="395534" y="3722056"/>
            <a:chExt cx="3972999" cy="2412359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تخطيط المبيعات </a:t>
              </a: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267281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5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267281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6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267281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7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267281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8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046"/>
            <a:ext cx="1296649" cy="5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4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4">
            <a:extLst>
              <a:ext uri="{FF2B5EF4-FFF2-40B4-BE49-F238E27FC236}">
                <a16:creationId xmlns:a16="http://schemas.microsoft.com/office/drawing/2014/main" id="{B6D19011-620D-4AF3-9BB4-293795BB7813}"/>
              </a:ext>
            </a:extLst>
          </p:cNvPr>
          <p:cNvSpPr txBox="1"/>
          <p:nvPr/>
        </p:nvSpPr>
        <p:spPr>
          <a:xfrm>
            <a:off x="273378" y="1857081"/>
            <a:ext cx="10699424" cy="31700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درجة الأهمية لكل معيار بإعطائها درجة ( من 1 الى 100 )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مدى وجود المعيار بالنسبة للشركة التي يتم دراستها واعطي مدى وجود المعيار درجة (من  0.1 الى 1 )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قيمة المعيار من خلال ضرب  ( التأثير × درجة الأهمية × مدى وجود المعيار بالنسبة للشركة )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اجمع قيمة المعايير الفرعية لكل بند  وقم بقسمتها على عدد المعايير  الفرعية لكل بند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اجمع قيمة كل بند واقسم الناتج على إجمالي عدد البنود المقاسة </a:t>
            </a:r>
            <a:endParaRPr lang="ar-SA" altLang="ko-KR" dirty="0">
              <a:solidFill>
                <a:schemeClr val="bg1"/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1843523" y="816102"/>
            <a:ext cx="9525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altLang="ko-KR" sz="28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ما هي خطوات تحليل إدارة المبيعات والتسويق ..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046"/>
            <a:ext cx="1296649" cy="5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859825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معايير التقييم</a:t>
            </a:r>
          </a:p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 ( التسعير )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732722"/>
              </p:ext>
            </p:extLst>
          </p:nvPr>
        </p:nvGraphicFramePr>
        <p:xfrm>
          <a:off x="1112166" y="1819810"/>
          <a:ext cx="10125564" cy="3734524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100" b="0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1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تقوم الشركة بتسعير منتجاتها وخدماتها بشكل مناسب 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قامت الشركة ببناء سياسة التسعير على أساس هيكل التكاليف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قامت الشركة  بدراسة حساسية الأسعار ومعرفة اثرها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قامت الشركة ببناء مزيج من سياسات التسعير على مستوى منافذ وحلقات البيع ( تجار الجملة ، التجزئة ، المستهلك النهائي 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قامت الشركة بتطوير سياسة تسعير محفزة لمنافذ البيع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كيف تتعامل الشركة مع مردودات المبيعات .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الوظائف الإدارية  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046"/>
            <a:ext cx="1296649" cy="5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0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553846" y="-120208"/>
            <a:ext cx="1386357" cy="1594170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6044933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852" y="328281"/>
            <a:ext cx="2887034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معايير التقييم </a:t>
            </a:r>
          </a:p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(البحوث السوقية )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162767"/>
              </p:ext>
            </p:extLst>
          </p:nvPr>
        </p:nvGraphicFramePr>
        <p:xfrm>
          <a:off x="1296649" y="1179297"/>
          <a:ext cx="10125564" cy="4701520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6692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184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تستخدم الشركة البحوث التسويقية عند اتخاذ القرارات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84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حددت الشركة الأسواق المستهدفة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18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قامت الشركة بتجزئة فعالة للسوق المستهدفة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18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حددت الشركة رغبات واحتياجات العملاء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18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تعرف الشركة الصورة الذهنية عن منتجاتها في الأسواق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4518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تعرف الشركة حجم الصناعة والحصص السوقية غير الملباه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4518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تعرف الشركة حصتها السوقية وهل هي في تزايد ام تناقص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4518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تقوم الشركة بتحليل المنافسين بشكل دوري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  <a:tr h="41026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تقوم الشركة بمقارنة منتجاتها مع منتجات المنافسين  من حيث الجودة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11558"/>
                  </a:ext>
                </a:extLst>
              </a:tr>
              <a:tr h="345184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الشركة تمتلك تموضع جيد في السوق وامام المنافسين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169111"/>
                  </a:ext>
                </a:extLst>
              </a:tr>
              <a:tr h="345184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الشركة تستغل إمكانيات السوق بشكل جيد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93558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38968" y="328281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الوظائف الإدارية  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046"/>
            <a:ext cx="1296649" cy="5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9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833449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معايير التقييم </a:t>
            </a:r>
          </a:p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(خدمة العملاء)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626078"/>
              </p:ext>
            </p:extLst>
          </p:nvPr>
        </p:nvGraphicFramePr>
        <p:xfrm>
          <a:off x="1046178" y="1593567"/>
          <a:ext cx="10125564" cy="390393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خدمة العملاء التي تقدمها الشركة للعملاء خدمة فعالة مقارنة بالمنافسين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سياسة للتعامل مع شكاوي العملاء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تتزايد شكاوى العملاء أم تتناقص أم مستقرة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يتم التعامل مع شكاوى العملاء بفعالية وكفاءة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الشركة تعتبر خدمة العملاء اولوية قصوى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تقوم الشركة بأخذ اراء العملاء حول منتجاتها وخدماتها بشكل منتظم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هناك توازن منطقي بين تلبية احتياجات العملاء والممارسات التجارية الجيدة؟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الوظائف الإدارية  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046"/>
            <a:ext cx="1296649" cy="5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7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745525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965649" y="793316"/>
            <a:ext cx="3923247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معايير التقييم </a:t>
            </a:r>
          </a:p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(الاعلان والعلاقات العامة )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993764"/>
              </p:ext>
            </p:extLst>
          </p:nvPr>
        </p:nvGraphicFramePr>
        <p:xfrm>
          <a:off x="1046178" y="1593567"/>
          <a:ext cx="10125564" cy="3825964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تتبع  الشركة استراتيجية إعلانية فعالة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تتبع  الشركة استراتيجية فعالة في الدعاية والاعلان والترويج للمنتجات والخدمات التي تقدمها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تقوم الشركة باستخدام  القنوات الإعلامية والاعلانية الفعالة وفقاً لنتائج قابلة للقياس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إعلانات الشركة قادرة على عرض مميزات المنتجات والخدمات التي تقدمها ويوجد اتساق بين الإعلان والمميزات والقيمة التي تقدمها الشركة للعملاء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الميزانية الإعلانية للشركة منطقية وتتناسب مع  معدلات النمو و ال</a:t>
                      </a:r>
                      <a:r>
                        <a:rPr lang="ar-JO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مت</a:t>
                      </a: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وقع المخطط له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11558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الوظائف الإدارية  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046"/>
            <a:ext cx="1296649" cy="5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5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5754318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965649" y="793316"/>
            <a:ext cx="3923247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معايير التقييم </a:t>
            </a:r>
          </a:p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(تخطيط المبيعات )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625963"/>
              </p:ext>
            </p:extLst>
          </p:nvPr>
        </p:nvGraphicFramePr>
        <p:xfrm>
          <a:off x="1046178" y="1593567"/>
          <a:ext cx="10125564" cy="3768552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فريق مبيعات فعال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تعمل الشركة على توجيه فريق المبيعات والوكلاء والموزعين نحو الأهداف المخططة بفاعلية وكفاءة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تقديرات واهداف المبيعات فريدة وطموحة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تقدم الشركة خدمات الدعم الكافية  للمبيعات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قامت الشركة بتدريب مندوبي المبيعات بشكل جيد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11558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16911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الوظائف الإدارية  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046"/>
            <a:ext cx="1296649" cy="5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7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5824656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965649" y="793316"/>
            <a:ext cx="3923247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معايير التقييم</a:t>
            </a:r>
          </a:p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 (خطط التسويق  )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800511"/>
              </p:ext>
            </p:extLst>
          </p:nvPr>
        </p:nvGraphicFramePr>
        <p:xfrm>
          <a:off x="1046178" y="1593567"/>
          <a:ext cx="10125564" cy="390393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خصصت الشركة ميزانية مالية للتسويق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قامت الشركة بإعداد خطة للتسويق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يستخدم موظفو التسويق أدوات وتقنيات مناسبة اثناء إعداد الخطط التسويقية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قامت الشركة بتطوير كفاءات معينة في أي مجال من  مجالات التسويق؟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استغلت الشركة جميع الفرص التسويقية المتاحة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قنوات التوزيع الحالية يمكن الاعتماد عليها وتمتاز بالفاعلية من حيث التكلفة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11558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16911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الوظائف الإدارية  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046"/>
            <a:ext cx="1296649" cy="5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9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568438" y="-166187"/>
            <a:ext cx="1365966" cy="1554244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5930164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382525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معايير التقييم</a:t>
            </a:r>
          </a:p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 (البحث والتطوير )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335906"/>
              </p:ext>
            </p:extLst>
          </p:nvPr>
        </p:nvGraphicFramePr>
        <p:xfrm>
          <a:off x="1142891" y="1101201"/>
          <a:ext cx="10125564" cy="475737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مرافق كافية  للبحث والتطوير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موظفو البحث والتطوير مؤهلين بشكل جيد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ثقافة الشركة  تشجع على الابداع والابتكار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قنوات الاتصال بين موظفي البحث والتطوير والإدارات الأخرى فعالة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منتجات الشركة  منافسة من الناحية التكنولوجية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براءات اختراع لواحد او اكثر من المنتجات والخدمات التي تقدمها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المدة الزمنية لتطوير المنتجات والخدمات من الفكرة الى التطبيق الفعلي مناسبة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كم عدد المنتجات الجديدة التي تم تطويرها في العام الماضي او فيما سبق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يمتلك موظفي البحث والتطوير القدرة اللازمة لاستخدام أدوات وتقنيات التطوير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11558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قامت الشركة بتطوير أي كفاءات في مجال البحث والتطوير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16911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436196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الوظائف الإدارية  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046"/>
            <a:ext cx="1296649" cy="5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2885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836</Words>
  <Application>Microsoft Office PowerPoint</Application>
  <PresentationFormat>Widescreen</PresentationFormat>
  <Paragraphs>167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맑은 고딕</vt:lpstr>
      <vt:lpstr>Arial</vt:lpstr>
      <vt:lpstr>Times New Roman</vt:lpstr>
      <vt:lpstr>Al Qabas Light</vt:lpstr>
      <vt:lpstr>Al Qabas Bold</vt:lpstr>
      <vt:lpstr>Calibri</vt:lpstr>
      <vt:lpstr>Calibri Light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Hisham</dc:creator>
  <cp:lastModifiedBy>Anas M. Saras</cp:lastModifiedBy>
  <cp:revision>15</cp:revision>
  <dcterms:created xsi:type="dcterms:W3CDTF">2023-04-05T23:23:46Z</dcterms:created>
  <dcterms:modified xsi:type="dcterms:W3CDTF">2024-09-05T09:35:54Z</dcterms:modified>
</cp:coreProperties>
</file>